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613" r:id="rId3"/>
    <p:sldId id="614" r:id="rId4"/>
    <p:sldId id="615" r:id="rId5"/>
    <p:sldId id="616" r:id="rId6"/>
    <p:sldId id="617" r:id="rId7"/>
    <p:sldId id="619" r:id="rId8"/>
    <p:sldId id="618" r:id="rId9"/>
    <p:sldId id="620" r:id="rId10"/>
    <p:sldId id="621" r:id="rId11"/>
    <p:sldId id="622" r:id="rId12"/>
    <p:sldId id="623" r:id="rId13"/>
    <p:sldId id="612" r:id="rId14"/>
  </p:sldIdLst>
  <p:sldSz cx="13817600" cy="7772400"/>
  <p:notesSz cx="6858000" cy="9144000"/>
  <p:defaultTextStyle>
    <a:defPPr>
      <a:defRPr lang="en-US"/>
    </a:defPPr>
    <a:lvl1pPr marL="0" algn="l" defTabSz="1018824" rtl="0" eaLnBrk="1" latinLnBrk="0" hangingPunct="1">
      <a:defRPr sz="2006"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89239" autoAdjust="0"/>
  </p:normalViewPr>
  <p:slideViewPr>
    <p:cSldViewPr>
      <p:cViewPr varScale="1">
        <p:scale>
          <a:sx n="57" d="100"/>
          <a:sy n="57" d="100"/>
        </p:scale>
        <p:origin x="1002" y="66"/>
      </p:cViewPr>
      <p:guideLst>
        <p:guide orient="horz" pos="2448"/>
        <p:guide pos="43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E7A162-7AE0-4734-8329-E6EF15A67CA1}" type="datetimeFigureOut">
              <a:rPr lang="en-US" smtClean="0"/>
              <a:t>1/3/2023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FD3E08-1F1D-453D-99F1-53E4B2E4657C}" type="slidenum">
              <a:rPr lang="en-US" smtClean="0"/>
              <a:t>‹#›</a:t>
            </a:fld>
            <a:endParaRPr lang="en-US"/>
          </a:p>
        </p:txBody>
      </p:sp>
    </p:spTree>
    <p:extLst>
      <p:ext uri="{BB962C8B-B14F-4D97-AF65-F5344CB8AC3E}">
        <p14:creationId xmlns:p14="http://schemas.microsoft.com/office/powerpoint/2010/main" val="466619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38D01-B6A8-4E40-A11C-85D5B25719CF}" type="datetimeFigureOut">
              <a:rPr lang="en-US" smtClean="0"/>
              <a:t>1/3/2023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B02277-9392-41C3-AA11-A5F619BDEEAB}" type="slidenum">
              <a:rPr lang="en-US" smtClean="0"/>
              <a:t>‹#›</a:t>
            </a:fld>
            <a:endParaRPr lang="en-US"/>
          </a:p>
        </p:txBody>
      </p:sp>
    </p:spTree>
    <p:extLst>
      <p:ext uri="{BB962C8B-B14F-4D97-AF65-F5344CB8AC3E}">
        <p14:creationId xmlns:p14="http://schemas.microsoft.com/office/powerpoint/2010/main" val="2502422521"/>
      </p:ext>
    </p:extLst>
  </p:cSld>
  <p:clrMap bg1="lt1" tx1="dk1" bg2="lt2" tx2="dk2" accent1="accent1" accent2="accent2" accent3="accent3" accent4="accent4" accent5="accent5" accent6="accent6" hlink="hlink" folHlink="folHlink"/>
  <p:notesStyle>
    <a:lvl1pPr marL="0" algn="l" defTabSz="1018824" rtl="0" eaLnBrk="1" latinLnBrk="0" hangingPunct="1">
      <a:defRPr sz="1800"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B02277-9392-41C3-AA11-A5F619BDEEAB}" type="slidenum">
              <a:rPr lang="en-US" smtClean="0"/>
              <a:t>1</a:t>
            </a:fld>
            <a:endParaRPr lang="en-US"/>
          </a:p>
        </p:txBody>
      </p:sp>
    </p:spTree>
    <p:extLst>
      <p:ext uri="{BB962C8B-B14F-4D97-AF65-F5344CB8AC3E}">
        <p14:creationId xmlns:p14="http://schemas.microsoft.com/office/powerpoint/2010/main" val="64055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2</a:t>
            </a:fld>
            <a:endParaRPr lang="en-US"/>
          </a:p>
        </p:txBody>
      </p:sp>
    </p:spTree>
    <p:extLst>
      <p:ext uri="{BB962C8B-B14F-4D97-AF65-F5344CB8AC3E}">
        <p14:creationId xmlns:p14="http://schemas.microsoft.com/office/powerpoint/2010/main" val="2462767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7</a:t>
            </a:fld>
            <a:endParaRPr lang="en-US"/>
          </a:p>
        </p:txBody>
      </p:sp>
    </p:spTree>
    <p:extLst>
      <p:ext uri="{BB962C8B-B14F-4D97-AF65-F5344CB8AC3E}">
        <p14:creationId xmlns:p14="http://schemas.microsoft.com/office/powerpoint/2010/main" val="602992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8</a:t>
            </a:fld>
            <a:endParaRPr lang="en-US"/>
          </a:p>
        </p:txBody>
      </p:sp>
    </p:spTree>
    <p:extLst>
      <p:ext uri="{BB962C8B-B14F-4D97-AF65-F5344CB8AC3E}">
        <p14:creationId xmlns:p14="http://schemas.microsoft.com/office/powerpoint/2010/main" val="7120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9</a:t>
            </a:fld>
            <a:endParaRPr lang="en-US"/>
          </a:p>
        </p:txBody>
      </p:sp>
    </p:spTree>
    <p:extLst>
      <p:ext uri="{BB962C8B-B14F-4D97-AF65-F5344CB8AC3E}">
        <p14:creationId xmlns:p14="http://schemas.microsoft.com/office/powerpoint/2010/main" val="4022177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10</a:t>
            </a:fld>
            <a:endParaRPr lang="en-US"/>
          </a:p>
        </p:txBody>
      </p:sp>
    </p:spTree>
    <p:extLst>
      <p:ext uri="{BB962C8B-B14F-4D97-AF65-F5344CB8AC3E}">
        <p14:creationId xmlns:p14="http://schemas.microsoft.com/office/powerpoint/2010/main" val="2990937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13</a:t>
            </a:fld>
            <a:endParaRPr lang="en-US"/>
          </a:p>
        </p:txBody>
      </p:sp>
    </p:spTree>
    <p:extLst>
      <p:ext uri="{BB962C8B-B14F-4D97-AF65-F5344CB8AC3E}">
        <p14:creationId xmlns:p14="http://schemas.microsoft.com/office/powerpoint/2010/main" val="128732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72640" y="4404360"/>
            <a:ext cx="9672320" cy="1986280"/>
          </a:xfrm>
        </p:spPr>
        <p:txBody>
          <a:bodyPr/>
          <a:lstStyle>
            <a:lvl1pPr marL="0" indent="0" algn="ctr">
              <a:buNone/>
              <a:defRPr>
                <a:solidFill>
                  <a:schemeClr val="tx1">
                    <a:tint val="75000"/>
                  </a:schemeClr>
                </a:solidFill>
              </a:defRPr>
            </a:lvl1pPr>
            <a:lvl2pPr marL="457162" indent="0" algn="ctr">
              <a:buNone/>
              <a:defRPr>
                <a:solidFill>
                  <a:schemeClr val="tx1">
                    <a:tint val="75000"/>
                  </a:schemeClr>
                </a:solidFill>
              </a:defRPr>
            </a:lvl2pPr>
            <a:lvl3pPr marL="914323" indent="0" algn="ctr">
              <a:buNone/>
              <a:defRPr>
                <a:solidFill>
                  <a:schemeClr val="tx1">
                    <a:tint val="75000"/>
                  </a:schemeClr>
                </a:solidFill>
              </a:defRPr>
            </a:lvl3pPr>
            <a:lvl4pPr marL="1371485" indent="0" algn="ctr">
              <a:buNone/>
              <a:defRPr>
                <a:solidFill>
                  <a:schemeClr val="tx1">
                    <a:tint val="75000"/>
                  </a:schemeClr>
                </a:solidFill>
              </a:defRPr>
            </a:lvl4pPr>
            <a:lvl5pPr marL="1828647" indent="0" algn="ctr">
              <a:buNone/>
              <a:defRPr>
                <a:solidFill>
                  <a:schemeClr val="tx1">
                    <a:tint val="75000"/>
                  </a:schemeClr>
                </a:solidFill>
              </a:defRPr>
            </a:lvl5pPr>
            <a:lvl6pPr marL="2285808" indent="0" algn="ctr">
              <a:buNone/>
              <a:defRPr>
                <a:solidFill>
                  <a:schemeClr val="tx1">
                    <a:tint val="75000"/>
                  </a:schemeClr>
                </a:solidFill>
              </a:defRPr>
            </a:lvl6pPr>
            <a:lvl7pPr marL="2742970" indent="0" algn="ctr">
              <a:buNone/>
              <a:defRPr>
                <a:solidFill>
                  <a:schemeClr val="tx1">
                    <a:tint val="75000"/>
                  </a:schemeClr>
                </a:solidFill>
              </a:defRPr>
            </a:lvl7pPr>
            <a:lvl8pPr marL="3200132" indent="0" algn="ctr">
              <a:buNone/>
              <a:defRPr>
                <a:solidFill>
                  <a:schemeClr val="tx1">
                    <a:tint val="75000"/>
                  </a:schemeClr>
                </a:solidFill>
              </a:defRPr>
            </a:lvl8pPr>
            <a:lvl9pPr marL="3657294" indent="0" algn="ctr">
              <a:buNone/>
              <a:defRPr>
                <a:solidFill>
                  <a:schemeClr val="tx1">
                    <a:tint val="75000"/>
                  </a:schemeClr>
                </a:solidFill>
              </a:defRPr>
            </a:lvl9pPr>
          </a:lstStyle>
          <a:p>
            <a:r>
              <a:rPr lang="en-US"/>
              <a:t>Click to edit Master subtitle style</a:t>
            </a:r>
          </a:p>
        </p:txBody>
      </p:sp>
      <p:sp>
        <p:nvSpPr>
          <p:cNvPr id="7" name="Title 6">
            <a:extLst>
              <a:ext uri="{FF2B5EF4-FFF2-40B4-BE49-F238E27FC236}">
                <a16:creationId xmlns:a16="http://schemas.microsoft.com/office/drawing/2014/main" id="{D15125E9-6101-5A80-5F89-16E1FDA03F40}"/>
              </a:ext>
            </a:extLst>
          </p:cNvPr>
          <p:cNvSpPr>
            <a:spLocks noGrp="1"/>
          </p:cNvSpPr>
          <p:nvPr>
            <p:ph type="title"/>
          </p:nvPr>
        </p:nvSpPr>
        <p:spPr/>
        <p:txBody>
          <a:bodyPr/>
          <a:lstStyle/>
          <a:p>
            <a:r>
              <a:rPr lang="en-US"/>
              <a:t>Click to edit Master title style</a:t>
            </a:r>
            <a:endParaRPr lang="en-MY"/>
          </a:p>
        </p:txBody>
      </p:sp>
    </p:spTree>
    <p:extLst>
      <p:ext uri="{BB962C8B-B14F-4D97-AF65-F5344CB8AC3E}">
        <p14:creationId xmlns:p14="http://schemas.microsoft.com/office/powerpoint/2010/main" val="258652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458622"/>
            <a:ext cx="13817600" cy="1050573"/>
          </a:xfrm>
        </p:spPr>
        <p:txBody>
          <a:bodyPr>
            <a:normAutofit/>
          </a:bodyPr>
          <a:lstStyle>
            <a:lvl1pPr>
              <a:defRPr sz="4399">
                <a:solidFill>
                  <a:srgbClr val="002060"/>
                </a:solidFill>
                <a:latin typeface="Palatino Linotype" panose="02040502050505030304" pitchFamily="18" charset="0"/>
              </a:defRPr>
            </a:lvl1pPr>
          </a:lstStyle>
          <a:p>
            <a:r>
              <a:rPr lang="en-US" dirty="0"/>
              <a:t>Click to edit Master title style</a:t>
            </a:r>
          </a:p>
        </p:txBody>
      </p:sp>
      <p:sp>
        <p:nvSpPr>
          <p:cNvPr id="3" name="Content Placeholder 2"/>
          <p:cNvSpPr>
            <a:spLocks noGrp="1"/>
          </p:cNvSpPr>
          <p:nvPr>
            <p:ph idx="1"/>
          </p:nvPr>
        </p:nvSpPr>
        <p:spPr>
          <a:xfrm>
            <a:off x="380077" y="2090804"/>
            <a:ext cx="13166263" cy="5367667"/>
          </a:xfrm>
        </p:spPr>
        <p:txBody>
          <a:bodyPr/>
          <a:lstStyle>
            <a:lvl1pPr marL="288925" indent="-288925">
              <a:buClr>
                <a:schemeClr val="tx2"/>
              </a:buClr>
              <a:buSzPct val="90000"/>
              <a:buFont typeface="Palatino Linotype" panose="02040502050505030304" pitchFamily="18" charset="0"/>
              <a:buChar char="•"/>
              <a:defRPr sz="2000">
                <a:latin typeface="Palatino Linotype" panose="02040502050505030304" pitchFamily="18" charset="0"/>
              </a:defRPr>
            </a:lvl1pPr>
            <a:lvl2pPr marL="631825" indent="-227013">
              <a:buClr>
                <a:schemeClr val="tx2"/>
              </a:buClr>
              <a:buSzPct val="90000"/>
              <a:buFont typeface="Wingdings" panose="05000000000000000000" pitchFamily="2" charset="2"/>
              <a:buChar char="§"/>
              <a:defRPr sz="1800">
                <a:latin typeface="Palatino Linotype" panose="02040502050505030304" pitchFamily="18" charset="0"/>
              </a:defRPr>
            </a:lvl2pPr>
            <a:lvl3pPr marL="973138" indent="-231775">
              <a:buClr>
                <a:schemeClr val="tx2"/>
              </a:buClr>
              <a:buFont typeface="Courier New" panose="02070309020205020404" pitchFamily="49" charset="0"/>
              <a:buChar char="o"/>
              <a:defRPr sz="1600">
                <a:latin typeface="Palatino Linotype" panose="02040502050505030304" pitchFamily="18" charset="0"/>
              </a:defRPr>
            </a:lvl3pPr>
            <a:lvl4pPr marL="1254125" indent="-222250">
              <a:buClr>
                <a:schemeClr val="tx2"/>
              </a:buClr>
              <a:defRPr sz="1400">
                <a:latin typeface="Palatino Linotype" panose="02040502050505030304" pitchFamily="18" charset="0"/>
              </a:defRPr>
            </a:lvl4pPr>
            <a:lvl5pPr marL="1430338" indent="-176213">
              <a:buClr>
                <a:schemeClr val="tx2"/>
              </a:buClr>
              <a:defRPr sz="1200">
                <a:latin typeface="Palatino Linotype" panose="02040502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userDrawn="1"/>
        </p:nvSpPr>
        <p:spPr>
          <a:xfrm>
            <a:off x="12034827" y="7152499"/>
            <a:ext cx="1523369" cy="640080"/>
          </a:xfrm>
          <a:prstGeom prst="rect">
            <a:avLst/>
          </a:prstGeom>
          <a:noFill/>
        </p:spPr>
        <p:txBody>
          <a:bodyPr wrap="square" rtlCol="0">
            <a:spAutoFit/>
          </a:bodyPr>
          <a:lstStyle/>
          <a:p>
            <a:pPr algn="r"/>
            <a:fld id="{00102D1B-0293-4647-B4E5-AE469158D403}" type="slidenum">
              <a:rPr lang="en-US" sz="1200" smtClean="0">
                <a:solidFill>
                  <a:schemeClr val="bg1">
                    <a:lumMod val="50000"/>
                  </a:schemeClr>
                </a:solidFill>
              </a:rPr>
              <a:pPr algn="r"/>
              <a:t>‹#›</a:t>
            </a:fld>
            <a:endParaRPr lang="en-US" sz="1000" dirty="0">
              <a:solidFill>
                <a:schemeClr val="bg1">
                  <a:lumMod val="50000"/>
                </a:schemeClr>
              </a:solidFill>
            </a:endParaRPr>
          </a:p>
        </p:txBody>
      </p:sp>
      <p:grpSp>
        <p:nvGrpSpPr>
          <p:cNvPr id="12" name="Group 11"/>
          <p:cNvGrpSpPr/>
          <p:nvPr userDrawn="1"/>
        </p:nvGrpSpPr>
        <p:grpSpPr>
          <a:xfrm>
            <a:off x="0" y="-31035"/>
            <a:ext cx="13817601" cy="489657"/>
            <a:chOff x="0" y="-27384"/>
            <a:chExt cx="9144000" cy="432051"/>
          </a:xfrm>
        </p:grpSpPr>
        <p:sp>
          <p:nvSpPr>
            <p:cNvPr id="13" name="TextBox 12"/>
            <p:cNvSpPr txBox="1"/>
            <p:nvPr userDrawn="1"/>
          </p:nvSpPr>
          <p:spPr>
            <a:xfrm>
              <a:off x="0" y="-27384"/>
              <a:ext cx="9137405" cy="271568"/>
            </a:xfrm>
            <a:prstGeom prst="rect">
              <a:avLst/>
            </a:prstGeom>
            <a:noFill/>
          </p:spPr>
          <p:txBody>
            <a:bodyPr wrap="square" rtlCol="0">
              <a:spAutoFit/>
            </a:bodyPr>
            <a:lstStyle/>
            <a:p>
              <a:pPr algn="r"/>
              <a:r>
                <a:rPr lang="en-MY" sz="1400" b="1" i="1" baseline="0" dirty="0">
                  <a:latin typeface="Palatino Linotype" panose="02040502050505030304" pitchFamily="18" charset="0"/>
                </a:rPr>
                <a:t>Microprocessor &amp; Assembly Language</a:t>
              </a:r>
              <a:endParaRPr lang="en-US" sz="1400" b="1" i="1" dirty="0">
                <a:latin typeface="Palatino Linotype" panose="02040502050505030304" pitchFamily="18" charset="0"/>
              </a:endParaRPr>
            </a:p>
          </p:txBody>
        </p:sp>
        <p:cxnSp>
          <p:nvCxnSpPr>
            <p:cNvPr id="15" name="Straight Connector 14"/>
            <p:cNvCxnSpPr/>
            <p:nvPr userDrawn="1"/>
          </p:nvCxnSpPr>
          <p:spPr>
            <a:xfrm>
              <a:off x="107504" y="404667"/>
              <a:ext cx="9036496" cy="0"/>
            </a:xfrm>
            <a:prstGeom prst="line">
              <a:avLst/>
            </a:prstGeom>
            <a:ln w="19050">
              <a:gradFill flip="none" rotWithShape="1">
                <a:gsLst>
                  <a:gs pos="0">
                    <a:srgbClr val="C99503"/>
                  </a:gs>
                  <a:gs pos="60000">
                    <a:schemeClr val="accent1">
                      <a:tint val="44500"/>
                      <a:satMod val="160000"/>
                      <a:alpha val="56000"/>
                      <a:lumMod val="83000"/>
                    </a:schemeClr>
                  </a:gs>
                  <a:gs pos="100000">
                    <a:schemeClr val="tx1">
                      <a:lumMod val="64000"/>
                      <a:lumOff val="36000"/>
                    </a:schemeClr>
                  </a:gs>
                </a:gsLst>
                <a:lin ang="0" scaled="1"/>
                <a:tileRect/>
              </a:gradFill>
            </a:ln>
          </p:spPr>
          <p:style>
            <a:lnRef idx="1">
              <a:schemeClr val="accent1"/>
            </a:lnRef>
            <a:fillRef idx="0">
              <a:schemeClr val="accent1"/>
            </a:fillRef>
            <a:effectRef idx="0">
              <a:schemeClr val="accent1"/>
            </a:effectRef>
            <a:fontRef idx="minor">
              <a:schemeClr val="tx1"/>
            </a:fontRef>
          </p:style>
        </p:cxnSp>
      </p:grpSp>
      <p:cxnSp>
        <p:nvCxnSpPr>
          <p:cNvPr id="6" name="Straight Connector 5"/>
          <p:cNvCxnSpPr/>
          <p:nvPr userDrawn="1"/>
        </p:nvCxnSpPr>
        <p:spPr>
          <a:xfrm>
            <a:off x="380077" y="1519537"/>
            <a:ext cx="13166263" cy="0"/>
          </a:xfrm>
          <a:prstGeom prst="line">
            <a:avLst/>
          </a:prstGeom>
          <a:ln w="25400" cap="rnd">
            <a:solidFill>
              <a:srgbClr val="002060"/>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0" hasCustomPrompt="1"/>
          </p:nvPr>
        </p:nvSpPr>
        <p:spPr>
          <a:xfrm>
            <a:off x="380077" y="1509937"/>
            <a:ext cx="8507126" cy="350293"/>
          </a:xfrm>
        </p:spPr>
        <p:txBody>
          <a:bodyPr>
            <a:normAutofit/>
          </a:bodyPr>
          <a:lstStyle>
            <a:lvl1pPr marL="0" indent="0">
              <a:buNone/>
              <a:defRPr sz="1400" i="1">
                <a:latin typeface="Palatino Linotype" panose="02040502050505030304" pitchFamily="18" charset="0"/>
              </a:defRPr>
            </a:lvl1pPr>
            <a:lvl2pPr marL="690563" indent="-233363">
              <a:defRPr sz="1800">
                <a:latin typeface="Palatino Linotype" panose="02040502050505030304" pitchFamily="18" charset="0"/>
              </a:defRPr>
            </a:lvl2pPr>
            <a:lvl3pPr marL="1031875" indent="-234950">
              <a:buFont typeface="Wingdings" panose="05000000000000000000" pitchFamily="2" charset="2"/>
              <a:buChar char="§"/>
              <a:defRPr sz="1600">
                <a:latin typeface="Palatino Linotype" panose="02040502050505030304" pitchFamily="18" charset="0"/>
              </a:defRPr>
            </a:lvl3pPr>
            <a:lvl4pPr marL="1371600" indent="-223838">
              <a:buFont typeface="Arial" panose="020B0604020202020204" pitchFamily="34" charset="0"/>
              <a:buChar char="»"/>
              <a:defRPr sz="1400">
                <a:latin typeface="Palatino Linotype" panose="02040502050505030304" pitchFamily="18" charset="0"/>
              </a:defRPr>
            </a:lvl4pPr>
            <a:lvl5pPr>
              <a:defRPr sz="1506">
                <a:latin typeface="Palatino Linotype" panose="02040502050505030304" pitchFamily="18" charset="0"/>
              </a:defRPr>
            </a:lvl5pPr>
          </a:lstStyle>
          <a:p>
            <a:pPr lvl="0"/>
            <a:r>
              <a:rPr lang="en-US" dirty="0"/>
              <a:t>Click to edit Master text styles</a:t>
            </a:r>
          </a:p>
        </p:txBody>
      </p:sp>
      <p:sp>
        <p:nvSpPr>
          <p:cNvPr id="7" name="TextBox 6">
            <a:extLst>
              <a:ext uri="{FF2B5EF4-FFF2-40B4-BE49-F238E27FC236}">
                <a16:creationId xmlns:a16="http://schemas.microsoft.com/office/drawing/2014/main" id="{FDBC473C-E8AC-C4B4-7536-C118F48777B9}"/>
              </a:ext>
            </a:extLst>
          </p:cNvPr>
          <p:cNvSpPr txBox="1"/>
          <p:nvPr userDrawn="1"/>
        </p:nvSpPr>
        <p:spPr>
          <a:xfrm>
            <a:off x="11459" y="0"/>
            <a:ext cx="7174522" cy="401007"/>
          </a:xfrm>
          <a:prstGeom prst="rect">
            <a:avLst/>
          </a:prstGeom>
          <a:noFill/>
        </p:spPr>
        <p:txBody>
          <a:bodyPr wrap="square">
            <a:spAutoFit/>
          </a:bodyPr>
          <a:lstStyle/>
          <a:p>
            <a:r>
              <a:rPr lang="en-MY" dirty="0"/>
              <a:t>University of </a:t>
            </a:r>
            <a:r>
              <a:rPr lang="en-MY" dirty="0" err="1"/>
              <a:t>Basrah</a:t>
            </a:r>
            <a:r>
              <a:rPr lang="en-MY" dirty="0"/>
              <a:t> </a:t>
            </a:r>
          </a:p>
        </p:txBody>
      </p:sp>
    </p:spTree>
    <p:extLst>
      <p:ext uri="{BB962C8B-B14F-4D97-AF65-F5344CB8AC3E}">
        <p14:creationId xmlns:p14="http://schemas.microsoft.com/office/powerpoint/2010/main" val="234115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0880" y="632185"/>
            <a:ext cx="12435840" cy="1050573"/>
          </a:xfrm>
        </p:spPr>
        <p:txBody>
          <a:bodyPr>
            <a:normAutofit/>
          </a:bodyPr>
          <a:lstStyle>
            <a:lvl1pPr>
              <a:defRPr sz="3599">
                <a:solidFill>
                  <a:srgbClr val="002060"/>
                </a:solidFill>
                <a:latin typeface="Palatino Linotype" panose="02040502050505030304" pitchFamily="18" charset="0"/>
              </a:defRPr>
            </a:lvl1pPr>
          </a:lstStyle>
          <a:p>
            <a:r>
              <a:rPr lang="en-US" dirty="0"/>
              <a:t>Click to edit Master title style</a:t>
            </a:r>
          </a:p>
        </p:txBody>
      </p:sp>
      <p:sp>
        <p:nvSpPr>
          <p:cNvPr id="3" name="Content Placeholder 2"/>
          <p:cNvSpPr>
            <a:spLocks noGrp="1"/>
          </p:cNvSpPr>
          <p:nvPr>
            <p:ph idx="1"/>
          </p:nvPr>
        </p:nvSpPr>
        <p:spPr>
          <a:xfrm>
            <a:off x="380077" y="2090804"/>
            <a:ext cx="13166263" cy="5367667"/>
          </a:xfrm>
          <a:ln>
            <a:gradFill>
              <a:gsLst>
                <a:gs pos="10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sz="2400">
                <a:latin typeface="Palatino Linotype" panose="02040502050505030304" pitchFamily="18" charset="0"/>
              </a:defRPr>
            </a:lvl1pPr>
            <a:lvl2pPr marL="693680" indent="-236518">
              <a:defRPr sz="2000">
                <a:latin typeface="Palatino Linotype" panose="02040502050505030304" pitchFamily="18" charset="0"/>
              </a:defRPr>
            </a:lvl2pPr>
            <a:lvl3pPr>
              <a:defRPr sz="1800">
                <a:latin typeface="Palatino Linotype" panose="02040502050505030304" pitchFamily="18" charset="0"/>
              </a:defRPr>
            </a:lvl3pPr>
            <a:lvl4pPr>
              <a:defRPr sz="1600">
                <a:latin typeface="Palatino Linotype" panose="02040502050505030304" pitchFamily="18" charset="0"/>
              </a:defRPr>
            </a:lvl4pPr>
            <a:lvl5pPr>
              <a:defRPr sz="1400">
                <a:latin typeface="Palatino Linotype" panose="02040502050505030304" pitchFamily="18" charset="0"/>
              </a:defRPr>
            </a:lvl5pPr>
          </a:lstStyle>
          <a:p>
            <a:pPr lvl="0"/>
            <a:r>
              <a:rPr lang="en-US" dirty="0"/>
              <a:t>Click to edit Master text styles</a:t>
            </a:r>
          </a:p>
        </p:txBody>
      </p:sp>
      <p:sp>
        <p:nvSpPr>
          <p:cNvPr id="4" name="TextBox 3"/>
          <p:cNvSpPr txBox="1"/>
          <p:nvPr userDrawn="1"/>
        </p:nvSpPr>
        <p:spPr>
          <a:xfrm>
            <a:off x="12240594" y="7458471"/>
            <a:ext cx="1523369" cy="276999"/>
          </a:xfrm>
          <a:prstGeom prst="rect">
            <a:avLst/>
          </a:prstGeom>
          <a:noFill/>
        </p:spPr>
        <p:txBody>
          <a:bodyPr wrap="square" rtlCol="0">
            <a:spAutoFit/>
          </a:bodyPr>
          <a:lstStyle/>
          <a:p>
            <a:pPr algn="r"/>
            <a:fld id="{00102D1B-0293-4647-B4E5-AE469158D403}" type="slidenum">
              <a:rPr lang="en-US" sz="1200" smtClean="0">
                <a:solidFill>
                  <a:schemeClr val="bg1">
                    <a:lumMod val="50000"/>
                  </a:schemeClr>
                </a:solidFill>
              </a:rPr>
              <a:pPr algn="r"/>
              <a:t>‹#›</a:t>
            </a:fld>
            <a:endParaRPr lang="en-US" sz="1000" dirty="0">
              <a:solidFill>
                <a:schemeClr val="bg1">
                  <a:lumMod val="50000"/>
                </a:schemeClr>
              </a:solidFill>
            </a:endParaRPr>
          </a:p>
        </p:txBody>
      </p:sp>
      <p:cxnSp>
        <p:nvCxnSpPr>
          <p:cNvPr id="15" name="Straight Connector 14"/>
          <p:cNvCxnSpPr/>
          <p:nvPr userDrawn="1"/>
        </p:nvCxnSpPr>
        <p:spPr>
          <a:xfrm>
            <a:off x="128946" y="163218"/>
            <a:ext cx="13655150" cy="0"/>
          </a:xfrm>
          <a:prstGeom prst="line">
            <a:avLst/>
          </a:prstGeom>
          <a:ln w="19050">
            <a:gradFill flip="none" rotWithShape="1">
              <a:gsLst>
                <a:gs pos="0">
                  <a:srgbClr val="C99503"/>
                </a:gs>
                <a:gs pos="60000">
                  <a:schemeClr val="accent1">
                    <a:tint val="44500"/>
                    <a:satMod val="160000"/>
                    <a:alpha val="56000"/>
                    <a:lumMod val="83000"/>
                  </a:schemeClr>
                </a:gs>
                <a:gs pos="100000">
                  <a:schemeClr val="tx1">
                    <a:lumMod val="64000"/>
                    <a:lumOff val="36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38763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0880" y="311256"/>
            <a:ext cx="12435840" cy="1295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90880" y="1813563"/>
            <a:ext cx="12435840" cy="51294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90880" y="7203864"/>
            <a:ext cx="3224107" cy="41380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721015" y="7203864"/>
            <a:ext cx="4375573" cy="41380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02613" y="7203864"/>
            <a:ext cx="3224107" cy="413808"/>
          </a:xfrm>
          <a:prstGeom prst="rect">
            <a:avLst/>
          </a:prstGeom>
        </p:spPr>
        <p:txBody>
          <a:bodyPr vert="horz" lIns="91440" tIns="45720" rIns="91440" bIns="45720" rtlCol="0" anchor="ctr"/>
          <a:lstStyle>
            <a:lvl1pPr algn="r">
              <a:defRPr sz="1200">
                <a:solidFill>
                  <a:schemeClr val="tx1">
                    <a:tint val="75000"/>
                  </a:schemeClr>
                </a:solidFill>
              </a:defRPr>
            </a:lvl1pPr>
          </a:lstStyle>
          <a:p>
            <a:fld id="{1FFCFEE5-8EAD-403C-AFC6-4E09610A5144}" type="slidenum">
              <a:rPr lang="en-US" smtClean="0"/>
              <a:t>‹#›</a:t>
            </a:fld>
            <a:endParaRPr lang="en-US"/>
          </a:p>
        </p:txBody>
      </p:sp>
    </p:spTree>
    <p:extLst>
      <p:ext uri="{BB962C8B-B14F-4D97-AF65-F5344CB8AC3E}">
        <p14:creationId xmlns:p14="http://schemas.microsoft.com/office/powerpoint/2010/main" val="3003686311"/>
      </p:ext>
    </p:extLst>
  </p:cSld>
  <p:clrMap bg1="lt1" tx1="dk1" bg2="lt2" tx2="dk2" accent1="accent1" accent2="accent2" accent3="accent3" accent4="accent4" accent5="accent5" accent6="accent6" hlink="hlink" folHlink="folHlink"/>
  <p:sldLayoutIdLst>
    <p:sldLayoutId id="2147483649" r:id="rId1"/>
    <p:sldLayoutId id="2147483684" r:id="rId2"/>
    <p:sldLayoutId id="2147483683" r:id="rId3"/>
  </p:sldLayoutIdLst>
  <p:hf hdr="0" ftr="0" dt="0"/>
  <p:txStyles>
    <p:titleStyle>
      <a:lvl1pPr algn="ctr" defTabSz="914323" rtl="0" eaLnBrk="1" latinLnBrk="0" hangingPunct="1">
        <a:spcBef>
          <a:spcPct val="0"/>
        </a:spcBef>
        <a:buNone/>
        <a:defRPr sz="4399" kern="1200">
          <a:solidFill>
            <a:schemeClr val="tx1"/>
          </a:solidFill>
          <a:latin typeface="+mj-lt"/>
          <a:ea typeface="+mj-ea"/>
          <a:cs typeface="+mj-cs"/>
        </a:defRPr>
      </a:lvl1pPr>
    </p:titleStyle>
    <p:bodyStyle>
      <a:lvl1pPr marL="342871" indent="-342871" algn="l" defTabSz="914323"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87" indent="-285726" algn="l" defTabSz="914323"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04" indent="-228581" algn="l" defTabSz="91432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66"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27"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23" rtl="0" eaLnBrk="1" latinLnBrk="0" hangingPunct="1">
        <a:defRPr sz="1800" kern="1200">
          <a:solidFill>
            <a:schemeClr val="tx1"/>
          </a:solidFill>
          <a:latin typeface="+mn-lt"/>
          <a:ea typeface="+mn-ea"/>
          <a:cs typeface="+mn-cs"/>
        </a:defRPr>
      </a:lvl1pPr>
      <a:lvl2pPr marL="457162" algn="l" defTabSz="914323" rtl="0" eaLnBrk="1" latinLnBrk="0" hangingPunct="1">
        <a:defRPr sz="1800" kern="1200">
          <a:solidFill>
            <a:schemeClr val="tx1"/>
          </a:solidFill>
          <a:latin typeface="+mn-lt"/>
          <a:ea typeface="+mn-ea"/>
          <a:cs typeface="+mn-cs"/>
        </a:defRPr>
      </a:lvl2pPr>
      <a:lvl3pPr marL="914323" algn="l" defTabSz="914323" rtl="0" eaLnBrk="1" latinLnBrk="0" hangingPunct="1">
        <a:defRPr sz="1800" kern="1200">
          <a:solidFill>
            <a:schemeClr val="tx1"/>
          </a:solidFill>
          <a:latin typeface="+mn-lt"/>
          <a:ea typeface="+mn-ea"/>
          <a:cs typeface="+mn-cs"/>
        </a:defRPr>
      </a:lvl3pPr>
      <a:lvl4pPr marL="1371485" algn="l" defTabSz="914323" rtl="0" eaLnBrk="1" latinLnBrk="0" hangingPunct="1">
        <a:defRPr sz="1800" kern="1200">
          <a:solidFill>
            <a:schemeClr val="tx1"/>
          </a:solidFill>
          <a:latin typeface="+mn-lt"/>
          <a:ea typeface="+mn-ea"/>
          <a:cs typeface="+mn-cs"/>
        </a:defRPr>
      </a:lvl4pPr>
      <a:lvl5pPr marL="1828647" algn="l" defTabSz="914323" rtl="0" eaLnBrk="1" latinLnBrk="0" hangingPunct="1">
        <a:defRPr sz="1800" kern="1200">
          <a:solidFill>
            <a:schemeClr val="tx1"/>
          </a:solidFill>
          <a:latin typeface="+mn-lt"/>
          <a:ea typeface="+mn-ea"/>
          <a:cs typeface="+mn-cs"/>
        </a:defRPr>
      </a:lvl5pPr>
      <a:lvl6pPr marL="2285808" algn="l" defTabSz="914323" rtl="0" eaLnBrk="1" latinLnBrk="0" hangingPunct="1">
        <a:defRPr sz="1800" kern="1200">
          <a:solidFill>
            <a:schemeClr val="tx1"/>
          </a:solidFill>
          <a:latin typeface="+mn-lt"/>
          <a:ea typeface="+mn-ea"/>
          <a:cs typeface="+mn-cs"/>
        </a:defRPr>
      </a:lvl6pPr>
      <a:lvl7pPr marL="2742970" algn="l" defTabSz="914323" rtl="0" eaLnBrk="1" latinLnBrk="0" hangingPunct="1">
        <a:defRPr sz="1800" kern="1200">
          <a:solidFill>
            <a:schemeClr val="tx1"/>
          </a:solidFill>
          <a:latin typeface="+mn-lt"/>
          <a:ea typeface="+mn-ea"/>
          <a:cs typeface="+mn-cs"/>
        </a:defRPr>
      </a:lvl7pPr>
      <a:lvl8pPr marL="3200132" algn="l" defTabSz="914323" rtl="0" eaLnBrk="1" latinLnBrk="0" hangingPunct="1">
        <a:defRPr sz="1800" kern="1200">
          <a:solidFill>
            <a:schemeClr val="tx1"/>
          </a:solidFill>
          <a:latin typeface="+mn-lt"/>
          <a:ea typeface="+mn-ea"/>
          <a:cs typeface="+mn-cs"/>
        </a:defRPr>
      </a:lvl8pPr>
      <a:lvl9pPr marL="3657294" algn="l" defTabSz="9143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A93D1F3-F9E5-BE62-98E0-BEC3052C7D90}"/>
              </a:ext>
            </a:extLst>
          </p:cNvPr>
          <p:cNvPicPr>
            <a:picLocks noChangeAspect="1"/>
          </p:cNvPicPr>
          <p:nvPr/>
        </p:nvPicPr>
        <p:blipFill>
          <a:blip r:embed="rId3"/>
          <a:stretch>
            <a:fillRect/>
          </a:stretch>
        </p:blipFill>
        <p:spPr>
          <a:xfrm>
            <a:off x="5180608" y="3201036"/>
            <a:ext cx="3146796" cy="3118948"/>
          </a:xfrm>
          <a:prstGeom prst="rect">
            <a:avLst/>
          </a:prstGeom>
        </p:spPr>
      </p:pic>
      <p:sp>
        <p:nvSpPr>
          <p:cNvPr id="3" name="Subtitle 2"/>
          <p:cNvSpPr>
            <a:spLocks noGrp="1"/>
          </p:cNvSpPr>
          <p:nvPr>
            <p:ph type="subTitle" idx="1"/>
          </p:nvPr>
        </p:nvSpPr>
        <p:spPr>
          <a:xfrm>
            <a:off x="2338317" y="275623"/>
            <a:ext cx="8784976" cy="2376264"/>
          </a:xfrm>
        </p:spPr>
        <p:txBody>
          <a:bodyPr>
            <a:noAutofit/>
          </a:bodyPr>
          <a:lstStyle/>
          <a:p>
            <a:endParaRPr lang="en-US" sz="4000" b="1" dirty="0">
              <a:solidFill>
                <a:schemeClr val="tx1"/>
              </a:solidFill>
              <a:latin typeface="Palatino Linotype" panose="02040502050505030304" pitchFamily="18" charset="0"/>
            </a:endParaRPr>
          </a:p>
          <a:p>
            <a:r>
              <a:rPr lang="en-US" sz="4000" b="1" dirty="0">
                <a:solidFill>
                  <a:schemeClr val="tx1"/>
                </a:solidFill>
                <a:latin typeface="Palatino Linotype" panose="02040502050505030304" pitchFamily="18" charset="0"/>
              </a:rPr>
              <a:t>Special Topics: Microprocessor &amp; Assembly Language</a:t>
            </a:r>
            <a:r>
              <a:rPr lang="ar-IQ" sz="4000" b="1" dirty="0">
                <a:solidFill>
                  <a:schemeClr val="tx1"/>
                </a:solidFill>
                <a:latin typeface="Palatino Linotype" panose="02040502050505030304" pitchFamily="18" charset="0"/>
              </a:rPr>
              <a:t> </a:t>
            </a:r>
          </a:p>
          <a:p>
            <a:r>
              <a:rPr lang="en-MY" sz="4000" b="1" dirty="0">
                <a:solidFill>
                  <a:schemeClr val="tx1"/>
                </a:solidFill>
                <a:latin typeface="Palatino Linotype" panose="02040502050505030304" pitchFamily="18" charset="0"/>
              </a:rPr>
              <a:t>Lecture</a:t>
            </a:r>
            <a:r>
              <a:rPr lang="en-US" sz="4000" b="1" dirty="0">
                <a:solidFill>
                  <a:schemeClr val="tx1"/>
                </a:solidFill>
                <a:latin typeface="Palatino Linotype" panose="02040502050505030304" pitchFamily="18" charset="0"/>
              </a:rPr>
              <a:t> 7</a:t>
            </a:r>
            <a:endParaRPr lang="en-US" sz="4000" dirty="0"/>
          </a:p>
        </p:txBody>
      </p:sp>
      <p:sp>
        <p:nvSpPr>
          <p:cNvPr id="5" name="TextBox 4"/>
          <p:cNvSpPr txBox="1">
            <a:spLocks noChangeArrowheads="1"/>
          </p:cNvSpPr>
          <p:nvPr/>
        </p:nvSpPr>
        <p:spPr bwMode="auto">
          <a:xfrm>
            <a:off x="3834828" y="6498550"/>
            <a:ext cx="5958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20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0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0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0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9pPr>
          </a:lstStyle>
          <a:p>
            <a:pPr algn="ctr" eaLnBrk="1" hangingPunct="1">
              <a:spcBef>
                <a:spcPct val="0"/>
              </a:spcBef>
              <a:buFontTx/>
              <a:buNone/>
            </a:pPr>
            <a:r>
              <a:rPr lang="en-US" altLang="en-US" sz="2400" b="1" i="1" dirty="0">
                <a:latin typeface="Palatino Linotype" panose="02040502050505030304" pitchFamily="18" charset="0"/>
              </a:rPr>
              <a:t>Instructor: Ghazwan Abdulnabi Al-Ali</a:t>
            </a:r>
          </a:p>
        </p:txBody>
      </p:sp>
      <p:sp>
        <p:nvSpPr>
          <p:cNvPr id="2" name="Text Box 8">
            <a:extLst>
              <a:ext uri="{FF2B5EF4-FFF2-40B4-BE49-F238E27FC236}">
                <a16:creationId xmlns:a16="http://schemas.microsoft.com/office/drawing/2014/main" id="{6C7A2DF6-9A31-511F-88BB-09CF6F3B8E2F}"/>
              </a:ext>
            </a:extLst>
          </p:cNvPr>
          <p:cNvSpPr txBox="1">
            <a:spLocks noChangeArrowheads="1"/>
          </p:cNvSpPr>
          <p:nvPr/>
        </p:nvSpPr>
        <p:spPr bwMode="auto">
          <a:xfrm>
            <a:off x="2090913" y="7138781"/>
            <a:ext cx="9144000" cy="377922"/>
          </a:xfrm>
          <a:prstGeom prst="rect">
            <a:avLst/>
          </a:prstGeom>
          <a:noFill/>
          <a:ln w="9525">
            <a:noFill/>
            <a:miter lim="800000"/>
            <a:headEnd/>
            <a:tailEnd/>
          </a:ln>
        </p:spPr>
        <p:txBody>
          <a:bodyPr wrap="square" lIns="68579" tIns="34289" rIns="68579" bIns="34289">
            <a:spAutoFit/>
          </a:bodyPr>
          <a:lstStyle/>
          <a:p>
            <a:pPr algn="ctr">
              <a:spcBef>
                <a:spcPct val="50000"/>
              </a:spcBef>
            </a:pPr>
            <a:r>
              <a:rPr lang="en-US" dirty="0">
                <a:latin typeface="Calibri"/>
                <a:cs typeface="Calibri"/>
              </a:rPr>
              <a:t>University of </a:t>
            </a:r>
            <a:r>
              <a:rPr lang="en-US" dirty="0" err="1">
                <a:latin typeface="Calibri"/>
                <a:cs typeface="Calibri"/>
              </a:rPr>
              <a:t>Basrah</a:t>
            </a:r>
            <a:r>
              <a:rPr lang="en-US" dirty="0">
                <a:latin typeface="Calibri"/>
                <a:cs typeface="Calibri"/>
              </a:rPr>
              <a:t>, Iraq</a:t>
            </a:r>
          </a:p>
        </p:txBody>
      </p:sp>
      <p:sp>
        <p:nvSpPr>
          <p:cNvPr id="6" name="Rectangle 6">
            <a:extLst>
              <a:ext uri="{FF2B5EF4-FFF2-40B4-BE49-F238E27FC236}">
                <a16:creationId xmlns:a16="http://schemas.microsoft.com/office/drawing/2014/main" id="{DC27A7A8-CEAC-2140-314E-9152434BFEE5}"/>
              </a:ext>
            </a:extLst>
          </p:cNvPr>
          <p:cNvSpPr txBox="1">
            <a:spLocks noChangeArrowheads="1"/>
          </p:cNvSpPr>
          <p:nvPr/>
        </p:nvSpPr>
        <p:spPr>
          <a:xfrm>
            <a:off x="2117910" y="97057"/>
            <a:ext cx="9144000" cy="1143000"/>
          </a:xfrm>
          <a:prstGeom prst="rect">
            <a:avLst/>
          </a:prstGeom>
        </p:spPr>
        <p:txBody>
          <a:bodyPr vert="horz" lIns="91440" tIns="45720" rIns="91440" bIns="45720" rtlCol="0">
            <a:normAutofit fontScale="85000" lnSpcReduction="10000"/>
          </a:bodyPr>
          <a:lstStyle>
            <a:lvl1pPr marL="0" indent="0" algn="ctr" defTabSz="914323"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162" indent="0" algn="ctr" defTabSz="914323"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323" indent="0" algn="ctr" defTabSz="914323"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485"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647"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5808"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2970"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132"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294"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t>2</a:t>
            </a:r>
            <a:r>
              <a:rPr lang="en-US" baseline="30000" dirty="0"/>
              <a:t>rd</a:t>
            </a:r>
            <a:r>
              <a:rPr lang="en-US" dirty="0"/>
              <a:t> Grade</a:t>
            </a:r>
          </a:p>
          <a:p>
            <a:r>
              <a:rPr lang="en-US" dirty="0"/>
              <a:t>Computer Science Dept/ College of Education for Pure Sciences</a:t>
            </a:r>
          </a:p>
        </p:txBody>
      </p:sp>
    </p:spTree>
    <p:extLst>
      <p:ext uri="{BB962C8B-B14F-4D97-AF65-F5344CB8AC3E}">
        <p14:creationId xmlns:p14="http://schemas.microsoft.com/office/powerpoint/2010/main" val="22100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99158-D90C-B8D5-E96F-4ECBEBA640EF}"/>
              </a:ext>
            </a:extLst>
          </p:cNvPr>
          <p:cNvSpPr>
            <a:spLocks noGrp="1"/>
          </p:cNvSpPr>
          <p:nvPr>
            <p:ph type="title"/>
          </p:nvPr>
        </p:nvSpPr>
        <p:spPr/>
        <p:txBody>
          <a:bodyPr/>
          <a:lstStyle/>
          <a:p>
            <a:r>
              <a:rPr lang="en-MY" sz="4400" dirty="0"/>
              <a:t>Control Flags</a:t>
            </a:r>
            <a:endParaRPr lang="en-MY" dirty="0"/>
          </a:p>
        </p:txBody>
      </p:sp>
      <p:sp>
        <p:nvSpPr>
          <p:cNvPr id="3" name="Content Placeholder 2">
            <a:extLst>
              <a:ext uri="{FF2B5EF4-FFF2-40B4-BE49-F238E27FC236}">
                <a16:creationId xmlns:a16="http://schemas.microsoft.com/office/drawing/2014/main" id="{F63A9CCE-1C9B-A254-E962-76DF2DEDB582}"/>
              </a:ext>
            </a:extLst>
          </p:cNvPr>
          <p:cNvSpPr>
            <a:spLocks noGrp="1"/>
          </p:cNvSpPr>
          <p:nvPr>
            <p:ph idx="1"/>
          </p:nvPr>
        </p:nvSpPr>
        <p:spPr/>
        <p:txBody>
          <a:bodyPr>
            <a:normAutofit/>
          </a:bodyPr>
          <a:lstStyle/>
          <a:p>
            <a:pPr marL="0" indent="0">
              <a:buNone/>
            </a:pPr>
            <a:r>
              <a:rPr lang="en-MY" sz="2400" b="1" dirty="0"/>
              <a:t>The three other flags are called Control Flags:</a:t>
            </a:r>
          </a:p>
          <a:p>
            <a:pPr marL="862012" lvl="1" indent="-457200">
              <a:buFont typeface="+mj-lt"/>
              <a:buAutoNum type="arabicPeriod"/>
            </a:pPr>
            <a:r>
              <a:rPr lang="en-MY" sz="2400" b="1" dirty="0"/>
              <a:t>TF (Trap Flag) :-</a:t>
            </a:r>
          </a:p>
          <a:p>
            <a:pPr marL="746125" lvl="2" indent="0">
              <a:buNone/>
            </a:pPr>
            <a:r>
              <a:rPr lang="en-MY" sz="2400" dirty="0"/>
              <a:t>  if (TF)  is set(1) that make 8088 goes in single-step mode(it executes one instruction at a time).</a:t>
            </a:r>
          </a:p>
          <a:p>
            <a:pPr marL="862012" lvl="1" indent="-457200">
              <a:buFont typeface="+mj-lt"/>
              <a:buAutoNum type="arabicPeriod"/>
            </a:pPr>
            <a:r>
              <a:rPr lang="en-MY" sz="2400" b="1" dirty="0"/>
              <a:t>IF (Interrupt Flag):-</a:t>
            </a:r>
          </a:p>
          <a:p>
            <a:pPr marL="746125" lvl="2" indent="0">
              <a:buNone/>
            </a:pPr>
            <a:r>
              <a:rPr lang="en-MY" sz="2400" dirty="0"/>
              <a:t>  to recognize interrupt request IF should be set (1) , if </a:t>
            </a:r>
            <a:r>
              <a:rPr lang="en-MY" sz="2400" dirty="0" err="1"/>
              <a:t>IF</a:t>
            </a:r>
            <a:r>
              <a:rPr lang="en-MY" sz="2400" dirty="0"/>
              <a:t> is reset the Interrupt request will be ignored.</a:t>
            </a:r>
          </a:p>
          <a:p>
            <a:pPr marL="862012" lvl="1" indent="-457200">
              <a:buFont typeface="+mj-lt"/>
              <a:buAutoNum type="arabicPeriod"/>
            </a:pPr>
            <a:r>
              <a:rPr lang="en-MY" sz="2400" b="1" dirty="0"/>
              <a:t>DF (Direction Flag):-</a:t>
            </a:r>
          </a:p>
          <a:p>
            <a:pPr marL="746125" lvl="2" indent="0">
              <a:buNone/>
            </a:pPr>
            <a:r>
              <a:rPr lang="en-MY" sz="2400" dirty="0"/>
              <a:t> it determines the direction in which string operation will occur, if DF. is set the string instruction automatically decrements the address(from high address to low address), if DF is reset causes the string address to be incremented (from low address to high address).</a:t>
            </a:r>
          </a:p>
        </p:txBody>
      </p:sp>
      <p:sp>
        <p:nvSpPr>
          <p:cNvPr id="4" name="Content Placeholder 3">
            <a:extLst>
              <a:ext uri="{FF2B5EF4-FFF2-40B4-BE49-F238E27FC236}">
                <a16:creationId xmlns:a16="http://schemas.microsoft.com/office/drawing/2014/main" id="{388A84CF-DAEA-37F7-354E-C001F3ED40FB}"/>
              </a:ext>
            </a:extLst>
          </p:cNvPr>
          <p:cNvSpPr>
            <a:spLocks noGrp="1"/>
          </p:cNvSpPr>
          <p:nvPr>
            <p:ph idx="10"/>
          </p:nvPr>
        </p:nvSpPr>
        <p:spPr/>
        <p:txBody>
          <a:bodyPr/>
          <a:lstStyle/>
          <a:p>
            <a:endParaRPr lang="en-MY"/>
          </a:p>
        </p:txBody>
      </p:sp>
    </p:spTree>
    <p:extLst>
      <p:ext uri="{BB962C8B-B14F-4D97-AF65-F5344CB8AC3E}">
        <p14:creationId xmlns:p14="http://schemas.microsoft.com/office/powerpoint/2010/main" val="2552618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EEA5-FCBF-BEDF-03AF-6E6BB95FD0C3}"/>
              </a:ext>
            </a:extLst>
          </p:cNvPr>
          <p:cNvSpPr>
            <a:spLocks noGrp="1"/>
          </p:cNvSpPr>
          <p:nvPr>
            <p:ph type="title"/>
          </p:nvPr>
        </p:nvSpPr>
        <p:spPr/>
        <p:txBody>
          <a:bodyPr/>
          <a:lstStyle/>
          <a:p>
            <a:r>
              <a:rPr lang="en-MY" dirty="0"/>
              <a:t>Ex.</a:t>
            </a:r>
          </a:p>
        </p:txBody>
      </p:sp>
      <p:sp>
        <p:nvSpPr>
          <p:cNvPr id="3" name="Content Placeholder 2">
            <a:extLst>
              <a:ext uri="{FF2B5EF4-FFF2-40B4-BE49-F238E27FC236}">
                <a16:creationId xmlns:a16="http://schemas.microsoft.com/office/drawing/2014/main" id="{3AB5ECDA-A407-7781-9E5D-01D4933E0051}"/>
              </a:ext>
            </a:extLst>
          </p:cNvPr>
          <p:cNvSpPr>
            <a:spLocks noGrp="1"/>
          </p:cNvSpPr>
          <p:nvPr>
            <p:ph idx="1"/>
          </p:nvPr>
        </p:nvSpPr>
        <p:spPr/>
        <p:txBody>
          <a:bodyPr/>
          <a:lstStyle/>
          <a:p>
            <a:pPr marL="0" indent="0">
              <a:buNone/>
            </a:pPr>
            <a:r>
              <a:rPr lang="en-MY" sz="4400" dirty="0"/>
              <a:t>Write an assembly language program to generate B where b is the inverse of A.(Use a stack)</a:t>
            </a:r>
          </a:p>
          <a:p>
            <a:endParaRPr lang="en-MY" dirty="0"/>
          </a:p>
        </p:txBody>
      </p:sp>
      <p:sp>
        <p:nvSpPr>
          <p:cNvPr id="4" name="Content Placeholder 3">
            <a:extLst>
              <a:ext uri="{FF2B5EF4-FFF2-40B4-BE49-F238E27FC236}">
                <a16:creationId xmlns:a16="http://schemas.microsoft.com/office/drawing/2014/main" id="{319FA691-24F8-CBE6-8B7E-AEC62FF3EB6B}"/>
              </a:ext>
            </a:extLst>
          </p:cNvPr>
          <p:cNvSpPr>
            <a:spLocks noGrp="1"/>
          </p:cNvSpPr>
          <p:nvPr>
            <p:ph idx="10"/>
          </p:nvPr>
        </p:nvSpPr>
        <p:spPr/>
        <p:txBody>
          <a:bodyPr/>
          <a:lstStyle/>
          <a:p>
            <a:endParaRPr lang="en-MY"/>
          </a:p>
        </p:txBody>
      </p:sp>
    </p:spTree>
    <p:extLst>
      <p:ext uri="{BB962C8B-B14F-4D97-AF65-F5344CB8AC3E}">
        <p14:creationId xmlns:p14="http://schemas.microsoft.com/office/powerpoint/2010/main" val="3513691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3CDD3-6047-3BBC-4BDF-F043EDA3B8E2}"/>
              </a:ext>
            </a:extLst>
          </p:cNvPr>
          <p:cNvSpPr>
            <a:spLocks noGrp="1"/>
          </p:cNvSpPr>
          <p:nvPr>
            <p:ph type="title"/>
          </p:nvPr>
        </p:nvSpPr>
        <p:spPr/>
        <p:txBody>
          <a:bodyPr/>
          <a:lstStyle/>
          <a:p>
            <a:r>
              <a:rPr lang="en-MY"/>
              <a:t>Solution:</a:t>
            </a:r>
            <a:endParaRPr lang="en-MY" dirty="0"/>
          </a:p>
        </p:txBody>
      </p:sp>
      <p:sp>
        <p:nvSpPr>
          <p:cNvPr id="4" name="Content Placeholder 3">
            <a:extLst>
              <a:ext uri="{FF2B5EF4-FFF2-40B4-BE49-F238E27FC236}">
                <a16:creationId xmlns:a16="http://schemas.microsoft.com/office/drawing/2014/main" id="{F0611668-7F9F-DC3E-537C-667651CEE941}"/>
              </a:ext>
            </a:extLst>
          </p:cNvPr>
          <p:cNvSpPr>
            <a:spLocks noGrp="1"/>
          </p:cNvSpPr>
          <p:nvPr>
            <p:ph idx="10"/>
          </p:nvPr>
        </p:nvSpPr>
        <p:spPr/>
        <p:txBody>
          <a:bodyPr/>
          <a:lstStyle/>
          <a:p>
            <a:endParaRPr lang="en-MY"/>
          </a:p>
        </p:txBody>
      </p:sp>
      <p:pic>
        <p:nvPicPr>
          <p:cNvPr id="10" name="Picture 9">
            <a:extLst>
              <a:ext uri="{FF2B5EF4-FFF2-40B4-BE49-F238E27FC236}">
                <a16:creationId xmlns:a16="http://schemas.microsoft.com/office/drawing/2014/main" id="{A9C959FF-5D57-49D4-19C4-5F64585DEF4D}"/>
              </a:ext>
            </a:extLst>
          </p:cNvPr>
          <p:cNvPicPr>
            <a:picLocks noChangeAspect="1"/>
          </p:cNvPicPr>
          <p:nvPr/>
        </p:nvPicPr>
        <p:blipFill>
          <a:blip r:embed="rId2"/>
          <a:stretch>
            <a:fillRect/>
          </a:stretch>
        </p:blipFill>
        <p:spPr>
          <a:xfrm>
            <a:off x="386312" y="1509195"/>
            <a:ext cx="3354136" cy="6253188"/>
          </a:xfrm>
          <a:prstGeom prst="rect">
            <a:avLst/>
          </a:prstGeom>
        </p:spPr>
      </p:pic>
    </p:spTree>
    <p:extLst>
      <p:ext uri="{BB962C8B-B14F-4D97-AF65-F5344CB8AC3E}">
        <p14:creationId xmlns:p14="http://schemas.microsoft.com/office/powerpoint/2010/main" val="246184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lstStyle/>
          <a:p>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3380408" y="2441839"/>
            <a:ext cx="8534400" cy="2708673"/>
          </a:xfrm>
          <a:prstGeom prst="rect">
            <a:avLst/>
          </a:prstGeom>
        </p:spPr>
        <p:txBody>
          <a:bodyPr vert="horz" lIns="91440" tIns="45720" rIns="91440" bIns="45720" rtlCol="0">
            <a:normAutofit/>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US" sz="8000" b="1" dirty="0"/>
              <a:t>Thank You</a:t>
            </a:r>
          </a:p>
        </p:txBody>
      </p:sp>
    </p:spTree>
    <p:extLst>
      <p:ext uri="{BB962C8B-B14F-4D97-AF65-F5344CB8AC3E}">
        <p14:creationId xmlns:p14="http://schemas.microsoft.com/office/powerpoint/2010/main" val="541254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03F2D-637F-86C7-F713-1A48C31CE64F}"/>
              </a:ext>
            </a:extLst>
          </p:cNvPr>
          <p:cNvSpPr>
            <a:spLocks noGrp="1"/>
          </p:cNvSpPr>
          <p:nvPr>
            <p:ph type="title"/>
          </p:nvPr>
        </p:nvSpPr>
        <p:spPr/>
        <p:txBody>
          <a:bodyPr/>
          <a:lstStyle/>
          <a:p>
            <a:r>
              <a:rPr lang="en-MY" dirty="0"/>
              <a:t>The stack</a:t>
            </a:r>
          </a:p>
        </p:txBody>
      </p:sp>
      <p:sp>
        <p:nvSpPr>
          <p:cNvPr id="3" name="Content Placeholder 2">
            <a:extLst>
              <a:ext uri="{FF2B5EF4-FFF2-40B4-BE49-F238E27FC236}">
                <a16:creationId xmlns:a16="http://schemas.microsoft.com/office/drawing/2014/main" id="{26042574-2D3E-67E2-86A3-71AD2A7877B4}"/>
              </a:ext>
            </a:extLst>
          </p:cNvPr>
          <p:cNvSpPr>
            <a:spLocks noGrp="1"/>
          </p:cNvSpPr>
          <p:nvPr>
            <p:ph idx="1"/>
          </p:nvPr>
        </p:nvSpPr>
        <p:spPr>
          <a:xfrm>
            <a:off x="380077" y="2090804"/>
            <a:ext cx="9985107" cy="5367667"/>
          </a:xfrm>
        </p:spPr>
        <p:txBody>
          <a:bodyPr>
            <a:normAutofit lnSpcReduction="10000"/>
          </a:bodyPr>
          <a:lstStyle/>
          <a:p>
            <a:r>
              <a:rPr lang="en-MY" sz="2400" dirty="0"/>
              <a:t>Stack is a </a:t>
            </a:r>
            <a:r>
              <a:rPr lang="en-MY" sz="2400" dirty="0">
                <a:solidFill>
                  <a:srgbClr val="FF0000"/>
                </a:solidFill>
              </a:rPr>
              <a:t>segment of memory </a:t>
            </a:r>
            <a:r>
              <a:rPr lang="en-MY" sz="2400" dirty="0"/>
              <a:t>, it is </a:t>
            </a:r>
            <a:r>
              <a:rPr lang="en-MY" sz="2400" dirty="0">
                <a:solidFill>
                  <a:srgbClr val="FF0000"/>
                </a:solidFill>
              </a:rPr>
              <a:t>64kb</a:t>
            </a:r>
            <a:r>
              <a:rPr lang="en-MY" sz="2400" dirty="0"/>
              <a:t> in length and organized from software point view as </a:t>
            </a:r>
            <a:r>
              <a:rPr lang="en-MY" sz="2400" dirty="0">
                <a:solidFill>
                  <a:srgbClr val="FF0000"/>
                </a:solidFill>
              </a:rPr>
              <a:t>32kb</a:t>
            </a:r>
            <a:r>
              <a:rPr lang="en-MY" sz="2400" dirty="0"/>
              <a:t> words.</a:t>
            </a:r>
          </a:p>
          <a:p>
            <a:r>
              <a:rPr lang="en-MY" sz="2400" dirty="0"/>
              <a:t>During the subroutines call the contents of certain registers of 8088 are pushed to the stack, they are saved temporarily.</a:t>
            </a:r>
          </a:p>
          <a:p>
            <a:r>
              <a:rPr lang="en-MY" sz="2400" dirty="0"/>
              <a:t>At the completion of the subroutine these values are popped off the stack and put back into the same registers where they originally reside.</a:t>
            </a:r>
          </a:p>
          <a:p>
            <a:r>
              <a:rPr lang="en-MY" sz="2400" dirty="0"/>
              <a:t>When a call instruction is executed the 8088 automatically pushed the current values in CS and IP into the Stack.</a:t>
            </a:r>
          </a:p>
          <a:p>
            <a:r>
              <a:rPr lang="en-MY" sz="2400" dirty="0"/>
              <a:t>As indicated before the register (SS) holds the address of the </a:t>
            </a:r>
            <a:r>
              <a:rPr lang="en-MY" sz="2400" dirty="0">
                <a:solidFill>
                  <a:srgbClr val="FF0000"/>
                </a:solidFill>
              </a:rPr>
              <a:t>stack segment </a:t>
            </a:r>
            <a:r>
              <a:rPr lang="en-MY" sz="2400" dirty="0"/>
              <a:t>and (SP) contains the </a:t>
            </a:r>
            <a:r>
              <a:rPr lang="en-MY" sz="2400" dirty="0">
                <a:solidFill>
                  <a:srgbClr val="FF0000"/>
                </a:solidFill>
              </a:rPr>
              <a:t>Offset address</a:t>
            </a:r>
            <a:r>
              <a:rPr lang="en-MY" sz="2400" dirty="0"/>
              <a:t>.</a:t>
            </a:r>
          </a:p>
          <a:p>
            <a:r>
              <a:rPr lang="en-MY" sz="2400" dirty="0"/>
              <a:t>The address obtained from combining SS value with SP value is the physical address of the last storage location in the stack, this location is known as </a:t>
            </a:r>
            <a:r>
              <a:rPr lang="en-MY" sz="2400" dirty="0">
                <a:solidFill>
                  <a:srgbClr val="FF0000"/>
                </a:solidFill>
              </a:rPr>
              <a:t>Top of stack </a:t>
            </a:r>
            <a:r>
              <a:rPr lang="en-MY" sz="2400" dirty="0"/>
              <a:t>(TOS).</a:t>
            </a:r>
          </a:p>
        </p:txBody>
      </p:sp>
      <p:sp>
        <p:nvSpPr>
          <p:cNvPr id="4" name="Content Placeholder 3">
            <a:extLst>
              <a:ext uri="{FF2B5EF4-FFF2-40B4-BE49-F238E27FC236}">
                <a16:creationId xmlns:a16="http://schemas.microsoft.com/office/drawing/2014/main" id="{789E9CAD-4945-B119-45B1-A6D147B01824}"/>
              </a:ext>
            </a:extLst>
          </p:cNvPr>
          <p:cNvSpPr>
            <a:spLocks noGrp="1"/>
          </p:cNvSpPr>
          <p:nvPr>
            <p:ph idx="10"/>
          </p:nvPr>
        </p:nvSpPr>
        <p:spPr/>
        <p:txBody>
          <a:bodyPr/>
          <a:lstStyle/>
          <a:p>
            <a:endParaRPr lang="en-MY"/>
          </a:p>
        </p:txBody>
      </p:sp>
      <p:pic>
        <p:nvPicPr>
          <p:cNvPr id="6" name="Picture 5">
            <a:extLst>
              <a:ext uri="{FF2B5EF4-FFF2-40B4-BE49-F238E27FC236}">
                <a16:creationId xmlns:a16="http://schemas.microsoft.com/office/drawing/2014/main" id="{2892FFFE-9E84-E5E6-6529-F258BF0EA25E}"/>
              </a:ext>
            </a:extLst>
          </p:cNvPr>
          <p:cNvPicPr>
            <a:picLocks noChangeAspect="1"/>
          </p:cNvPicPr>
          <p:nvPr/>
        </p:nvPicPr>
        <p:blipFill>
          <a:blip r:embed="rId3"/>
          <a:stretch>
            <a:fillRect/>
          </a:stretch>
        </p:blipFill>
        <p:spPr>
          <a:xfrm>
            <a:off x="10745261" y="1656566"/>
            <a:ext cx="2542734" cy="5576479"/>
          </a:xfrm>
          <a:prstGeom prst="rect">
            <a:avLst/>
          </a:prstGeom>
        </p:spPr>
      </p:pic>
    </p:spTree>
    <p:extLst>
      <p:ext uri="{BB962C8B-B14F-4D97-AF65-F5344CB8AC3E}">
        <p14:creationId xmlns:p14="http://schemas.microsoft.com/office/powerpoint/2010/main" val="315494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E873-F9F1-9AA2-66C5-F124C202CD62}"/>
              </a:ext>
            </a:extLst>
          </p:cNvPr>
          <p:cNvSpPr>
            <a:spLocks noGrp="1"/>
          </p:cNvSpPr>
          <p:nvPr>
            <p:ph type="title"/>
          </p:nvPr>
        </p:nvSpPr>
        <p:spPr/>
        <p:txBody>
          <a:bodyPr/>
          <a:lstStyle/>
          <a:p>
            <a:r>
              <a:rPr lang="en-MY" dirty="0"/>
              <a:t>PUSH &amp; POP. Reg</a:t>
            </a:r>
          </a:p>
        </p:txBody>
      </p:sp>
      <p:sp>
        <p:nvSpPr>
          <p:cNvPr id="3" name="Content Placeholder 2">
            <a:extLst>
              <a:ext uri="{FF2B5EF4-FFF2-40B4-BE49-F238E27FC236}">
                <a16:creationId xmlns:a16="http://schemas.microsoft.com/office/drawing/2014/main" id="{9FD4B6BC-4433-C99E-A004-22146CC2C8B8}"/>
              </a:ext>
            </a:extLst>
          </p:cNvPr>
          <p:cNvSpPr>
            <a:spLocks noGrp="1"/>
          </p:cNvSpPr>
          <p:nvPr>
            <p:ph idx="1"/>
          </p:nvPr>
        </p:nvSpPr>
        <p:spPr/>
        <p:txBody>
          <a:bodyPr>
            <a:normAutofit/>
          </a:bodyPr>
          <a:lstStyle/>
          <a:p>
            <a:pPr marL="457200" indent="-457200">
              <a:buFont typeface="+mj-lt"/>
              <a:buAutoNum type="alphaUcPeriod"/>
            </a:pPr>
            <a:r>
              <a:rPr lang="en-MY" b="1" dirty="0"/>
              <a:t>PUSH.reg: When push - instruction is applied to a register the following will occur:</a:t>
            </a:r>
          </a:p>
          <a:p>
            <a:pPr marL="800100" lvl="1" indent="-457200">
              <a:buFont typeface="+mj-lt"/>
              <a:buAutoNum type="arabicPeriod"/>
            </a:pPr>
            <a:r>
              <a:rPr lang="en-MY" sz="2000" dirty="0"/>
              <a:t>SP value is automatically decremented by 2 (SP=SP-2)</a:t>
            </a:r>
          </a:p>
          <a:p>
            <a:pPr marL="800100" lvl="1" indent="-457200">
              <a:buFont typeface="+mj-lt"/>
              <a:buAutoNum type="arabicPeriod"/>
            </a:pPr>
            <a:r>
              <a:rPr lang="en-MY" sz="2000" dirty="0"/>
              <a:t> The contents of Reg is saved_ in the stack at the address referred by SP.</a:t>
            </a:r>
          </a:p>
          <a:p>
            <a:pPr marL="800100" lvl="1" indent="-457200">
              <a:buFont typeface="+mj-lt"/>
              <a:buAutoNum type="arabicPeriod"/>
            </a:pPr>
            <a:endParaRPr lang="en-MY" sz="2000" dirty="0"/>
          </a:p>
          <a:p>
            <a:pPr marL="457200" indent="-457200">
              <a:buFont typeface="+mj-lt"/>
              <a:buAutoNum type="alphaUcPeriod"/>
            </a:pPr>
            <a:r>
              <a:rPr lang="en-MY" b="1" dirty="0"/>
              <a:t>POP.Reg: When pop instruction is applied to a register the following will occur</a:t>
            </a:r>
            <a:r>
              <a:rPr lang="en-MY" dirty="0"/>
              <a:t>:</a:t>
            </a:r>
          </a:p>
          <a:p>
            <a:pPr marL="800100" lvl="1" indent="-457200">
              <a:buFont typeface="+mj-lt"/>
              <a:buAutoNum type="arabicPeriod"/>
            </a:pPr>
            <a:r>
              <a:rPr lang="en-MY" sz="2000" dirty="0"/>
              <a:t> The contents are popped from the stack and put back to it's register.</a:t>
            </a:r>
          </a:p>
          <a:p>
            <a:pPr marL="800100" lvl="1" indent="-457200">
              <a:buFont typeface="+mj-lt"/>
              <a:buAutoNum type="arabicPeriod"/>
            </a:pPr>
            <a:r>
              <a:rPr lang="en-MY" sz="2000" dirty="0"/>
              <a:t> SP value is automatically incremented by 2 (SP= SP +2).</a:t>
            </a:r>
          </a:p>
        </p:txBody>
      </p:sp>
      <p:sp>
        <p:nvSpPr>
          <p:cNvPr id="4" name="Content Placeholder 3">
            <a:extLst>
              <a:ext uri="{FF2B5EF4-FFF2-40B4-BE49-F238E27FC236}">
                <a16:creationId xmlns:a16="http://schemas.microsoft.com/office/drawing/2014/main" id="{7C3F62CF-6969-6CB2-4002-609AF2075B87}"/>
              </a:ext>
            </a:extLst>
          </p:cNvPr>
          <p:cNvSpPr>
            <a:spLocks noGrp="1"/>
          </p:cNvSpPr>
          <p:nvPr>
            <p:ph idx="10"/>
          </p:nvPr>
        </p:nvSpPr>
        <p:spPr/>
        <p:txBody>
          <a:bodyPr/>
          <a:lstStyle/>
          <a:p>
            <a:endParaRPr lang="en-MY"/>
          </a:p>
        </p:txBody>
      </p:sp>
    </p:spTree>
    <p:extLst>
      <p:ext uri="{BB962C8B-B14F-4D97-AF65-F5344CB8AC3E}">
        <p14:creationId xmlns:p14="http://schemas.microsoft.com/office/powerpoint/2010/main" val="2284399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D43C-EE49-7043-4219-6875D871C17D}"/>
              </a:ext>
            </a:extLst>
          </p:cNvPr>
          <p:cNvSpPr>
            <a:spLocks noGrp="1"/>
          </p:cNvSpPr>
          <p:nvPr>
            <p:ph type="title"/>
          </p:nvPr>
        </p:nvSpPr>
        <p:spPr/>
        <p:txBody>
          <a:bodyPr/>
          <a:lstStyle/>
          <a:p>
            <a:r>
              <a:rPr lang="en-MY" dirty="0"/>
              <a:t>Example</a:t>
            </a:r>
          </a:p>
        </p:txBody>
      </p:sp>
      <p:sp>
        <p:nvSpPr>
          <p:cNvPr id="3" name="Content Placeholder 2">
            <a:extLst>
              <a:ext uri="{FF2B5EF4-FFF2-40B4-BE49-F238E27FC236}">
                <a16:creationId xmlns:a16="http://schemas.microsoft.com/office/drawing/2014/main" id="{6083FE70-E00B-4EB5-6B4C-075D4443269A}"/>
              </a:ext>
            </a:extLst>
          </p:cNvPr>
          <p:cNvSpPr>
            <a:spLocks noGrp="1"/>
          </p:cNvSpPr>
          <p:nvPr>
            <p:ph idx="1"/>
          </p:nvPr>
        </p:nvSpPr>
        <p:spPr>
          <a:xfrm>
            <a:off x="380077" y="2090804"/>
            <a:ext cx="8866987" cy="5367667"/>
          </a:xfrm>
        </p:spPr>
        <p:txBody>
          <a:bodyPr/>
          <a:lstStyle/>
          <a:p>
            <a:pPr marL="0" indent="0">
              <a:buNone/>
            </a:pPr>
            <a:r>
              <a:rPr lang="en-MY" sz="2000" dirty="0"/>
              <a:t>suppose the following Stack segment :-</a:t>
            </a:r>
          </a:p>
          <a:p>
            <a:pPr marL="0" indent="0">
              <a:buNone/>
            </a:pPr>
            <a:endParaRPr lang="en-MY" sz="2000" dirty="0"/>
          </a:p>
          <a:p>
            <a:pPr marL="342900" lvl="1" indent="0">
              <a:buNone/>
            </a:pPr>
            <a:r>
              <a:rPr lang="en-MY" dirty="0"/>
              <a:t>And let SS = 01050 , SP= 0008 and AX=3A3C show what happen if we execute the instruction PUSH AX ?</a:t>
            </a:r>
          </a:p>
          <a:p>
            <a:pPr marL="342900" lvl="1" indent="0">
              <a:buNone/>
            </a:pPr>
            <a:r>
              <a:rPr lang="en-MY" sz="2800" b="1" dirty="0">
                <a:solidFill>
                  <a:schemeClr val="tx2">
                    <a:lumMod val="50000"/>
                  </a:schemeClr>
                </a:solidFill>
              </a:rPr>
              <a:t>solution</a:t>
            </a:r>
          </a:p>
          <a:p>
            <a:pPr marL="342900" lvl="1" indent="0">
              <a:buNone/>
            </a:pPr>
            <a:r>
              <a:rPr lang="en-MY" dirty="0"/>
              <a:t>0 1 0 5 0 </a:t>
            </a:r>
          </a:p>
          <a:p>
            <a:pPr marL="342900" lvl="1" indent="0">
              <a:buNone/>
            </a:pPr>
            <a:r>
              <a:rPr lang="en-MY" dirty="0"/>
              <a:t>   0 0 0 8</a:t>
            </a:r>
          </a:p>
          <a:p>
            <a:pPr marL="342900" lvl="1" indent="0">
              <a:buNone/>
            </a:pPr>
            <a:r>
              <a:rPr lang="en-MY" dirty="0"/>
              <a:t>__________</a:t>
            </a:r>
          </a:p>
          <a:p>
            <a:pPr marL="342900" lvl="1" indent="0">
              <a:buNone/>
            </a:pPr>
            <a:r>
              <a:rPr lang="en-MY" dirty="0"/>
              <a:t> 0 1 0 5 8 this is the value of (TOS)</a:t>
            </a:r>
          </a:p>
        </p:txBody>
      </p:sp>
      <p:sp>
        <p:nvSpPr>
          <p:cNvPr id="4" name="Content Placeholder 3">
            <a:extLst>
              <a:ext uri="{FF2B5EF4-FFF2-40B4-BE49-F238E27FC236}">
                <a16:creationId xmlns:a16="http://schemas.microsoft.com/office/drawing/2014/main" id="{30ABFA97-2628-CA86-32B9-89AE6805208C}"/>
              </a:ext>
            </a:extLst>
          </p:cNvPr>
          <p:cNvSpPr>
            <a:spLocks noGrp="1"/>
          </p:cNvSpPr>
          <p:nvPr>
            <p:ph idx="10"/>
          </p:nvPr>
        </p:nvSpPr>
        <p:spPr/>
        <p:txBody>
          <a:bodyPr/>
          <a:lstStyle/>
          <a:p>
            <a:endParaRPr lang="en-MY"/>
          </a:p>
        </p:txBody>
      </p:sp>
      <p:pic>
        <p:nvPicPr>
          <p:cNvPr id="6" name="Picture 5">
            <a:extLst>
              <a:ext uri="{FF2B5EF4-FFF2-40B4-BE49-F238E27FC236}">
                <a16:creationId xmlns:a16="http://schemas.microsoft.com/office/drawing/2014/main" id="{CFAAFC98-7EBD-E04D-50AA-FA56A828DEAE}"/>
              </a:ext>
            </a:extLst>
          </p:cNvPr>
          <p:cNvPicPr>
            <a:picLocks noChangeAspect="1"/>
          </p:cNvPicPr>
          <p:nvPr/>
        </p:nvPicPr>
        <p:blipFill>
          <a:blip r:embed="rId2"/>
          <a:stretch>
            <a:fillRect/>
          </a:stretch>
        </p:blipFill>
        <p:spPr>
          <a:xfrm>
            <a:off x="9247064" y="1660579"/>
            <a:ext cx="4003129" cy="5628460"/>
          </a:xfrm>
          <a:prstGeom prst="rect">
            <a:avLst/>
          </a:prstGeom>
        </p:spPr>
      </p:pic>
    </p:spTree>
    <p:extLst>
      <p:ext uri="{BB962C8B-B14F-4D97-AF65-F5344CB8AC3E}">
        <p14:creationId xmlns:p14="http://schemas.microsoft.com/office/powerpoint/2010/main" val="2524339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D43C-EE49-7043-4219-6875D871C17D}"/>
              </a:ext>
            </a:extLst>
          </p:cNvPr>
          <p:cNvSpPr>
            <a:spLocks noGrp="1"/>
          </p:cNvSpPr>
          <p:nvPr>
            <p:ph type="title"/>
          </p:nvPr>
        </p:nvSpPr>
        <p:spPr/>
        <p:txBody>
          <a:bodyPr/>
          <a:lstStyle/>
          <a:p>
            <a:r>
              <a:rPr lang="en-MY" dirty="0"/>
              <a:t>Example Cont.</a:t>
            </a:r>
          </a:p>
        </p:txBody>
      </p:sp>
      <p:sp>
        <p:nvSpPr>
          <p:cNvPr id="3" name="Content Placeholder 2">
            <a:extLst>
              <a:ext uri="{FF2B5EF4-FFF2-40B4-BE49-F238E27FC236}">
                <a16:creationId xmlns:a16="http://schemas.microsoft.com/office/drawing/2014/main" id="{6083FE70-E00B-4EB5-6B4C-075D4443269A}"/>
              </a:ext>
            </a:extLst>
          </p:cNvPr>
          <p:cNvSpPr>
            <a:spLocks noGrp="1"/>
          </p:cNvSpPr>
          <p:nvPr>
            <p:ph idx="1"/>
          </p:nvPr>
        </p:nvSpPr>
        <p:spPr>
          <a:xfrm>
            <a:off x="380077" y="2090804"/>
            <a:ext cx="8866987" cy="5367667"/>
          </a:xfrm>
        </p:spPr>
        <p:txBody>
          <a:bodyPr/>
          <a:lstStyle/>
          <a:p>
            <a:pPr marL="0" indent="0">
              <a:buNone/>
            </a:pPr>
            <a:r>
              <a:rPr lang="en-MY" sz="2000" dirty="0"/>
              <a:t>suppose the following Stack segment :-</a:t>
            </a:r>
          </a:p>
          <a:p>
            <a:pPr marL="0" indent="0">
              <a:buNone/>
            </a:pPr>
            <a:endParaRPr lang="en-MY" sz="2000" dirty="0"/>
          </a:p>
          <a:p>
            <a:pPr marL="342900" lvl="1" indent="0">
              <a:buNone/>
            </a:pPr>
            <a:r>
              <a:rPr lang="en-MY" dirty="0"/>
              <a:t>And let SS = 01050 , SP= 0008 and AX=3A3C show what happen if we execute the instruction PUSH AX ?</a:t>
            </a:r>
          </a:p>
          <a:p>
            <a:pPr marL="342900" lvl="1" indent="0">
              <a:buNone/>
            </a:pPr>
            <a:r>
              <a:rPr lang="en-MY" sz="2800" b="1" dirty="0">
                <a:solidFill>
                  <a:schemeClr val="tx2">
                    <a:lumMod val="50000"/>
                  </a:schemeClr>
                </a:solidFill>
              </a:rPr>
              <a:t>solution</a:t>
            </a:r>
          </a:p>
          <a:p>
            <a:pPr marL="342900" lvl="1" indent="0">
              <a:buNone/>
            </a:pPr>
            <a:r>
              <a:rPr lang="en-MY" dirty="0"/>
              <a:t>0 1 0 5 0 </a:t>
            </a:r>
          </a:p>
          <a:p>
            <a:pPr marL="342900" lvl="1" indent="0">
              <a:buNone/>
            </a:pPr>
            <a:r>
              <a:rPr lang="en-MY" dirty="0"/>
              <a:t>   0 0 0 8</a:t>
            </a:r>
          </a:p>
          <a:p>
            <a:pPr marL="342900" lvl="1" indent="0">
              <a:buNone/>
            </a:pPr>
            <a:r>
              <a:rPr lang="en-MY" dirty="0"/>
              <a:t>__________</a:t>
            </a:r>
          </a:p>
          <a:p>
            <a:pPr marL="342900" lvl="1" indent="0">
              <a:buNone/>
            </a:pPr>
            <a:r>
              <a:rPr lang="en-MY" dirty="0"/>
              <a:t> 0 1 0 5 8 this is the value of (TOS)</a:t>
            </a:r>
          </a:p>
        </p:txBody>
      </p:sp>
      <p:sp>
        <p:nvSpPr>
          <p:cNvPr id="4" name="Content Placeholder 3">
            <a:extLst>
              <a:ext uri="{FF2B5EF4-FFF2-40B4-BE49-F238E27FC236}">
                <a16:creationId xmlns:a16="http://schemas.microsoft.com/office/drawing/2014/main" id="{30ABFA97-2628-CA86-32B9-89AE6805208C}"/>
              </a:ext>
            </a:extLst>
          </p:cNvPr>
          <p:cNvSpPr>
            <a:spLocks noGrp="1"/>
          </p:cNvSpPr>
          <p:nvPr>
            <p:ph idx="10"/>
          </p:nvPr>
        </p:nvSpPr>
        <p:spPr/>
        <p:txBody>
          <a:bodyPr/>
          <a:lstStyle/>
          <a:p>
            <a:endParaRPr lang="en-MY"/>
          </a:p>
        </p:txBody>
      </p:sp>
      <p:pic>
        <p:nvPicPr>
          <p:cNvPr id="7" name="Picture 6">
            <a:extLst>
              <a:ext uri="{FF2B5EF4-FFF2-40B4-BE49-F238E27FC236}">
                <a16:creationId xmlns:a16="http://schemas.microsoft.com/office/drawing/2014/main" id="{B53A55B1-5FCA-527E-CCAD-90737C9C3F9D}"/>
              </a:ext>
            </a:extLst>
          </p:cNvPr>
          <p:cNvPicPr>
            <a:picLocks noChangeAspect="1"/>
          </p:cNvPicPr>
          <p:nvPr/>
        </p:nvPicPr>
        <p:blipFill>
          <a:blip r:embed="rId2"/>
          <a:stretch>
            <a:fillRect/>
          </a:stretch>
        </p:blipFill>
        <p:spPr>
          <a:xfrm>
            <a:off x="8968835" y="1739770"/>
            <a:ext cx="4254373" cy="5367666"/>
          </a:xfrm>
          <a:prstGeom prst="rect">
            <a:avLst/>
          </a:prstGeom>
        </p:spPr>
      </p:pic>
    </p:spTree>
    <p:extLst>
      <p:ext uri="{BB962C8B-B14F-4D97-AF65-F5344CB8AC3E}">
        <p14:creationId xmlns:p14="http://schemas.microsoft.com/office/powerpoint/2010/main" val="318874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855B04A-D5E0-B884-5E93-3104963B4762}"/>
              </a:ext>
            </a:extLst>
          </p:cNvPr>
          <p:cNvPicPr>
            <a:picLocks noChangeAspect="1"/>
          </p:cNvPicPr>
          <p:nvPr/>
        </p:nvPicPr>
        <p:blipFill>
          <a:blip r:embed="rId2"/>
          <a:stretch>
            <a:fillRect/>
          </a:stretch>
        </p:blipFill>
        <p:spPr>
          <a:xfrm>
            <a:off x="9069040" y="1592063"/>
            <a:ext cx="4166274" cy="5635833"/>
          </a:xfrm>
          <a:prstGeom prst="rect">
            <a:avLst/>
          </a:prstGeom>
        </p:spPr>
      </p:pic>
      <p:sp>
        <p:nvSpPr>
          <p:cNvPr id="2" name="Title 1">
            <a:extLst>
              <a:ext uri="{FF2B5EF4-FFF2-40B4-BE49-F238E27FC236}">
                <a16:creationId xmlns:a16="http://schemas.microsoft.com/office/drawing/2014/main" id="{F261EE2E-4152-3566-FF1F-9A53E0F3B966}"/>
              </a:ext>
            </a:extLst>
          </p:cNvPr>
          <p:cNvSpPr>
            <a:spLocks noGrp="1"/>
          </p:cNvSpPr>
          <p:nvPr>
            <p:ph type="title"/>
          </p:nvPr>
        </p:nvSpPr>
        <p:spPr/>
        <p:txBody>
          <a:bodyPr/>
          <a:lstStyle/>
          <a:p>
            <a:r>
              <a:rPr lang="en-MY" dirty="0"/>
              <a:t>Example Cont.</a:t>
            </a:r>
          </a:p>
        </p:txBody>
      </p:sp>
      <p:sp>
        <p:nvSpPr>
          <p:cNvPr id="3" name="Content Placeholder 2">
            <a:extLst>
              <a:ext uri="{FF2B5EF4-FFF2-40B4-BE49-F238E27FC236}">
                <a16:creationId xmlns:a16="http://schemas.microsoft.com/office/drawing/2014/main" id="{4C1210F9-00F9-45E8-208C-2EBD8E49F8E4}"/>
              </a:ext>
            </a:extLst>
          </p:cNvPr>
          <p:cNvSpPr>
            <a:spLocks noGrp="1"/>
          </p:cNvSpPr>
          <p:nvPr>
            <p:ph idx="1"/>
          </p:nvPr>
        </p:nvSpPr>
        <p:spPr/>
        <p:txBody>
          <a:bodyPr/>
          <a:lstStyle/>
          <a:p>
            <a:pPr marL="342900" lvl="1" indent="0">
              <a:buNone/>
            </a:pPr>
            <a:r>
              <a:rPr lang="en-MY" dirty="0">
                <a:solidFill>
                  <a:schemeClr val="tx2">
                    <a:lumMod val="50000"/>
                  </a:schemeClr>
                </a:solidFill>
              </a:rPr>
              <a:t>MOV AX, 3A3C</a:t>
            </a:r>
          </a:p>
          <a:p>
            <a:pPr marL="342900" lvl="1" indent="0">
              <a:buNone/>
            </a:pPr>
            <a:r>
              <a:rPr lang="en-MY" dirty="0">
                <a:solidFill>
                  <a:schemeClr val="tx2">
                    <a:lumMod val="50000"/>
                  </a:schemeClr>
                </a:solidFill>
              </a:rPr>
              <a:t>PUSH AX</a:t>
            </a:r>
          </a:p>
          <a:p>
            <a:r>
              <a:rPr lang="en-MY" dirty="0"/>
              <a:t>As indicted when push instruction applied to AX</a:t>
            </a:r>
          </a:p>
          <a:p>
            <a:pPr marL="0" indent="0">
              <a:buNone/>
            </a:pPr>
            <a:r>
              <a:rPr lang="en-MY" dirty="0"/>
              <a:t>       SP=SP-2  =TOS, 01058-2=01056.</a:t>
            </a:r>
          </a:p>
        </p:txBody>
      </p:sp>
      <p:sp>
        <p:nvSpPr>
          <p:cNvPr id="4" name="Content Placeholder 3">
            <a:extLst>
              <a:ext uri="{FF2B5EF4-FFF2-40B4-BE49-F238E27FC236}">
                <a16:creationId xmlns:a16="http://schemas.microsoft.com/office/drawing/2014/main" id="{9A9A6F33-1C2D-D623-D557-3AC3ED45E07E}"/>
              </a:ext>
            </a:extLst>
          </p:cNvPr>
          <p:cNvSpPr>
            <a:spLocks noGrp="1"/>
          </p:cNvSpPr>
          <p:nvPr>
            <p:ph idx="10"/>
          </p:nvPr>
        </p:nvSpPr>
        <p:spPr/>
        <p:txBody>
          <a:bodyPr/>
          <a:lstStyle/>
          <a:p>
            <a:endParaRPr lang="en-MY"/>
          </a:p>
        </p:txBody>
      </p:sp>
    </p:spTree>
    <p:extLst>
      <p:ext uri="{BB962C8B-B14F-4D97-AF65-F5344CB8AC3E}">
        <p14:creationId xmlns:p14="http://schemas.microsoft.com/office/powerpoint/2010/main" val="547632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1EE2E-4152-3566-FF1F-9A53E0F3B966}"/>
              </a:ext>
            </a:extLst>
          </p:cNvPr>
          <p:cNvSpPr>
            <a:spLocks noGrp="1"/>
          </p:cNvSpPr>
          <p:nvPr>
            <p:ph type="title"/>
          </p:nvPr>
        </p:nvSpPr>
        <p:spPr/>
        <p:txBody>
          <a:bodyPr/>
          <a:lstStyle/>
          <a:p>
            <a:r>
              <a:rPr lang="en-MY" dirty="0"/>
              <a:t>Example POP.</a:t>
            </a:r>
          </a:p>
        </p:txBody>
      </p:sp>
      <p:sp>
        <p:nvSpPr>
          <p:cNvPr id="3" name="Content Placeholder 2">
            <a:extLst>
              <a:ext uri="{FF2B5EF4-FFF2-40B4-BE49-F238E27FC236}">
                <a16:creationId xmlns:a16="http://schemas.microsoft.com/office/drawing/2014/main" id="{4C1210F9-00F9-45E8-208C-2EBD8E49F8E4}"/>
              </a:ext>
            </a:extLst>
          </p:cNvPr>
          <p:cNvSpPr>
            <a:spLocks noGrp="1"/>
          </p:cNvSpPr>
          <p:nvPr>
            <p:ph idx="1"/>
          </p:nvPr>
        </p:nvSpPr>
        <p:spPr/>
        <p:txBody>
          <a:bodyPr/>
          <a:lstStyle/>
          <a:p>
            <a:pPr marL="342900" lvl="1" indent="0">
              <a:buNone/>
            </a:pPr>
            <a:endParaRPr lang="en-MY" dirty="0">
              <a:solidFill>
                <a:schemeClr val="tx2">
                  <a:lumMod val="50000"/>
                </a:schemeClr>
              </a:solidFill>
            </a:endParaRPr>
          </a:p>
          <a:p>
            <a:pPr marL="342900" lvl="1" indent="0">
              <a:buNone/>
            </a:pPr>
            <a:r>
              <a:rPr lang="en-MY" dirty="0">
                <a:solidFill>
                  <a:schemeClr val="tx2">
                    <a:lumMod val="50000"/>
                  </a:schemeClr>
                </a:solidFill>
              </a:rPr>
              <a:t>POP AX</a:t>
            </a:r>
          </a:p>
          <a:p>
            <a:r>
              <a:rPr lang="en-MY" dirty="0"/>
              <a:t>As indicted when POP instruction applied to AX</a:t>
            </a:r>
          </a:p>
          <a:p>
            <a:pPr marL="0" indent="0">
              <a:buNone/>
            </a:pPr>
            <a:r>
              <a:rPr lang="en-MY" dirty="0"/>
              <a:t>       SP=SP+2  =TOS, 01056+2=01058 , AX= 3A3C.</a:t>
            </a:r>
          </a:p>
        </p:txBody>
      </p:sp>
      <p:sp>
        <p:nvSpPr>
          <p:cNvPr id="4" name="Content Placeholder 3">
            <a:extLst>
              <a:ext uri="{FF2B5EF4-FFF2-40B4-BE49-F238E27FC236}">
                <a16:creationId xmlns:a16="http://schemas.microsoft.com/office/drawing/2014/main" id="{9A9A6F33-1C2D-D623-D557-3AC3ED45E07E}"/>
              </a:ext>
            </a:extLst>
          </p:cNvPr>
          <p:cNvSpPr>
            <a:spLocks noGrp="1"/>
          </p:cNvSpPr>
          <p:nvPr>
            <p:ph idx="10"/>
          </p:nvPr>
        </p:nvSpPr>
        <p:spPr/>
        <p:txBody>
          <a:bodyPr/>
          <a:lstStyle/>
          <a:p>
            <a:endParaRPr lang="en-MY"/>
          </a:p>
        </p:txBody>
      </p:sp>
      <p:pic>
        <p:nvPicPr>
          <p:cNvPr id="8" name="Picture 7">
            <a:extLst>
              <a:ext uri="{FF2B5EF4-FFF2-40B4-BE49-F238E27FC236}">
                <a16:creationId xmlns:a16="http://schemas.microsoft.com/office/drawing/2014/main" id="{F276F887-1E3E-3B5D-217E-26447FBC32D4}"/>
              </a:ext>
            </a:extLst>
          </p:cNvPr>
          <p:cNvPicPr>
            <a:picLocks noChangeAspect="1"/>
          </p:cNvPicPr>
          <p:nvPr/>
        </p:nvPicPr>
        <p:blipFill>
          <a:blip r:embed="rId3"/>
          <a:stretch>
            <a:fillRect/>
          </a:stretch>
        </p:blipFill>
        <p:spPr>
          <a:xfrm>
            <a:off x="8564984" y="1895171"/>
            <a:ext cx="4608512" cy="5236945"/>
          </a:xfrm>
          <a:prstGeom prst="rect">
            <a:avLst/>
          </a:prstGeom>
        </p:spPr>
      </p:pic>
    </p:spTree>
    <p:extLst>
      <p:ext uri="{BB962C8B-B14F-4D97-AF65-F5344CB8AC3E}">
        <p14:creationId xmlns:p14="http://schemas.microsoft.com/office/powerpoint/2010/main" val="1369172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7AD3204-F3CB-BEC3-0FF5-96F246AEA06A}"/>
              </a:ext>
            </a:extLst>
          </p:cNvPr>
          <p:cNvPicPr>
            <a:picLocks noChangeAspect="1"/>
          </p:cNvPicPr>
          <p:nvPr/>
        </p:nvPicPr>
        <p:blipFill>
          <a:blip r:embed="rId3"/>
          <a:stretch>
            <a:fillRect/>
          </a:stretch>
        </p:blipFill>
        <p:spPr>
          <a:xfrm>
            <a:off x="1004144" y="3526160"/>
            <a:ext cx="10628381" cy="1296144"/>
          </a:xfrm>
          <a:prstGeom prst="rect">
            <a:avLst/>
          </a:prstGeom>
        </p:spPr>
      </p:pic>
      <p:sp>
        <p:nvSpPr>
          <p:cNvPr id="2" name="Title 1">
            <a:extLst>
              <a:ext uri="{FF2B5EF4-FFF2-40B4-BE49-F238E27FC236}">
                <a16:creationId xmlns:a16="http://schemas.microsoft.com/office/drawing/2014/main" id="{9D8EEE9F-7B9A-590D-5197-72505E0AC30A}"/>
              </a:ext>
            </a:extLst>
          </p:cNvPr>
          <p:cNvSpPr>
            <a:spLocks noGrp="1"/>
          </p:cNvSpPr>
          <p:nvPr>
            <p:ph type="title"/>
          </p:nvPr>
        </p:nvSpPr>
        <p:spPr/>
        <p:txBody>
          <a:bodyPr/>
          <a:lstStyle/>
          <a:p>
            <a:r>
              <a:rPr lang="en-MY" dirty="0"/>
              <a:t>Flag register</a:t>
            </a:r>
          </a:p>
        </p:txBody>
      </p:sp>
      <p:sp>
        <p:nvSpPr>
          <p:cNvPr id="3" name="Content Placeholder 2">
            <a:extLst>
              <a:ext uri="{FF2B5EF4-FFF2-40B4-BE49-F238E27FC236}">
                <a16:creationId xmlns:a16="http://schemas.microsoft.com/office/drawing/2014/main" id="{5FA6CDDF-B63D-C403-21AC-7FD0BA211155}"/>
              </a:ext>
            </a:extLst>
          </p:cNvPr>
          <p:cNvSpPr>
            <a:spLocks noGrp="1"/>
          </p:cNvSpPr>
          <p:nvPr>
            <p:ph idx="1"/>
          </p:nvPr>
        </p:nvSpPr>
        <p:spPr/>
        <p:txBody>
          <a:bodyPr>
            <a:normAutofit/>
          </a:bodyPr>
          <a:lstStyle/>
          <a:p>
            <a:r>
              <a:rPr lang="en-MY" sz="2400" b="1" dirty="0"/>
              <a:t>STATUS Register(Flag register)</a:t>
            </a:r>
          </a:p>
          <a:p>
            <a:pPr marL="342900" lvl="1" indent="0">
              <a:buNone/>
            </a:pPr>
            <a:r>
              <a:rPr lang="en-MY" sz="2400" dirty="0"/>
              <a:t>It is a 16 bit in length ,only nine of its bit are implemented , six of them are called status flags(they are automatically set after execution of arithmetic operation)</a:t>
            </a:r>
          </a:p>
          <a:p>
            <a:pPr marL="342900" lvl="1" indent="0">
              <a:buNone/>
            </a:pPr>
            <a:endParaRPr lang="en-MY" sz="2400" dirty="0"/>
          </a:p>
          <a:p>
            <a:pPr marL="342900" lvl="1" indent="0">
              <a:buNone/>
            </a:pPr>
            <a:endParaRPr lang="en-MY" sz="2400" dirty="0"/>
          </a:p>
          <a:p>
            <a:pPr marL="342900" lvl="1" indent="0">
              <a:buNone/>
            </a:pPr>
            <a:endParaRPr lang="en-MY" sz="2400" dirty="0"/>
          </a:p>
          <a:p>
            <a:pPr marL="685800" lvl="1" indent="-342900"/>
            <a:r>
              <a:rPr lang="en-MY" sz="2400" b="1" dirty="0"/>
              <a:t>CF (Carry Flag):</a:t>
            </a:r>
          </a:p>
          <a:p>
            <a:pPr marL="342900" lvl="1" indent="0">
              <a:buNone/>
            </a:pPr>
            <a:r>
              <a:rPr lang="en-MY" sz="2400" dirty="0"/>
              <a:t>is set(1) if there are a carry out or borrow in for the most significant bit during the execution of an arithmetic operation, other wise CF is reset (0).</a:t>
            </a:r>
          </a:p>
          <a:p>
            <a:pPr lvl="1"/>
            <a:r>
              <a:rPr lang="en-MY" sz="2400" b="1" dirty="0"/>
              <a:t>PF(Parity Flag):-</a:t>
            </a:r>
          </a:p>
          <a:p>
            <a:pPr marL="684213" lvl="2" indent="0">
              <a:buNone/>
            </a:pPr>
            <a:r>
              <a:rPr lang="en-MY" sz="2400" dirty="0"/>
              <a:t>It is set if the number of 1 s in the result ( of an arithmetic operation) is even other wise , it is set.</a:t>
            </a:r>
          </a:p>
          <a:p>
            <a:pPr marL="342900" lvl="1" indent="0">
              <a:buNone/>
            </a:pPr>
            <a:endParaRPr lang="en-MY" sz="2400" dirty="0"/>
          </a:p>
        </p:txBody>
      </p:sp>
      <p:sp>
        <p:nvSpPr>
          <p:cNvPr id="4" name="Content Placeholder 3">
            <a:extLst>
              <a:ext uri="{FF2B5EF4-FFF2-40B4-BE49-F238E27FC236}">
                <a16:creationId xmlns:a16="http://schemas.microsoft.com/office/drawing/2014/main" id="{F1C5EA3A-D5D1-9DE7-5BD1-DB4CC1976AEA}"/>
              </a:ext>
            </a:extLst>
          </p:cNvPr>
          <p:cNvSpPr>
            <a:spLocks noGrp="1"/>
          </p:cNvSpPr>
          <p:nvPr>
            <p:ph idx="10"/>
          </p:nvPr>
        </p:nvSpPr>
        <p:spPr/>
        <p:txBody>
          <a:bodyPr/>
          <a:lstStyle/>
          <a:p>
            <a:endParaRPr lang="en-MY"/>
          </a:p>
        </p:txBody>
      </p:sp>
      <p:pic>
        <p:nvPicPr>
          <p:cNvPr id="6" name="Picture 5">
            <a:extLst>
              <a:ext uri="{FF2B5EF4-FFF2-40B4-BE49-F238E27FC236}">
                <a16:creationId xmlns:a16="http://schemas.microsoft.com/office/drawing/2014/main" id="{3C033BDE-B14C-D079-1ED9-2119BE92F093}"/>
              </a:ext>
            </a:extLst>
          </p:cNvPr>
          <p:cNvPicPr>
            <a:picLocks noChangeAspect="1"/>
          </p:cNvPicPr>
          <p:nvPr/>
        </p:nvPicPr>
        <p:blipFill>
          <a:blip r:embed="rId3"/>
          <a:stretch>
            <a:fillRect/>
          </a:stretch>
        </p:blipFill>
        <p:spPr>
          <a:xfrm>
            <a:off x="932136" y="3382144"/>
            <a:ext cx="10628381" cy="1296144"/>
          </a:xfrm>
          <a:prstGeom prst="rect">
            <a:avLst/>
          </a:prstGeom>
        </p:spPr>
      </p:pic>
    </p:spTree>
    <p:extLst>
      <p:ext uri="{BB962C8B-B14F-4D97-AF65-F5344CB8AC3E}">
        <p14:creationId xmlns:p14="http://schemas.microsoft.com/office/powerpoint/2010/main" val="1600082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E6224-0EC3-B814-A2A2-F45DC5FEF689}"/>
              </a:ext>
            </a:extLst>
          </p:cNvPr>
          <p:cNvSpPr>
            <a:spLocks noGrp="1"/>
          </p:cNvSpPr>
          <p:nvPr>
            <p:ph type="title"/>
          </p:nvPr>
        </p:nvSpPr>
        <p:spPr/>
        <p:txBody>
          <a:bodyPr/>
          <a:lstStyle/>
          <a:p>
            <a:r>
              <a:rPr lang="en-MY" dirty="0"/>
              <a:t>Flag register Cont.</a:t>
            </a:r>
          </a:p>
        </p:txBody>
      </p:sp>
      <p:sp>
        <p:nvSpPr>
          <p:cNvPr id="3" name="Content Placeholder 2">
            <a:extLst>
              <a:ext uri="{FF2B5EF4-FFF2-40B4-BE49-F238E27FC236}">
                <a16:creationId xmlns:a16="http://schemas.microsoft.com/office/drawing/2014/main" id="{BCCA27B2-5178-3924-E0E8-6F7F865B7523}"/>
              </a:ext>
            </a:extLst>
          </p:cNvPr>
          <p:cNvSpPr>
            <a:spLocks noGrp="1"/>
          </p:cNvSpPr>
          <p:nvPr>
            <p:ph idx="1"/>
          </p:nvPr>
        </p:nvSpPr>
        <p:spPr/>
        <p:txBody>
          <a:bodyPr>
            <a:normAutofit/>
          </a:bodyPr>
          <a:lstStyle/>
          <a:p>
            <a:pPr lvl="1"/>
            <a:r>
              <a:rPr lang="en-MY" sz="2400" b="1" dirty="0"/>
              <a:t>AF(Auxiliary Carry Flag):-</a:t>
            </a:r>
          </a:p>
          <a:p>
            <a:pPr marL="684213" lvl="2" indent="0">
              <a:buNone/>
            </a:pPr>
            <a:r>
              <a:rPr lang="en-MY" sz="2400" dirty="0"/>
              <a:t>It is set if there is a carry out from the low nibble to high nibble or borrow in from high nibble to low nibble, other wise it is reset.</a:t>
            </a:r>
          </a:p>
          <a:p>
            <a:pPr lvl="1"/>
            <a:r>
              <a:rPr lang="en-MY" sz="2400" b="1" dirty="0"/>
              <a:t>ZF (Zero Flag):-</a:t>
            </a:r>
          </a:p>
          <a:p>
            <a:pPr marL="342900" lvl="1" indent="0">
              <a:buNone/>
            </a:pPr>
            <a:r>
              <a:rPr lang="en-MY" sz="2400" dirty="0"/>
              <a:t>    It is set if the result of an arithmetic operation is zero, else it is reset.</a:t>
            </a:r>
          </a:p>
          <a:p>
            <a:pPr marL="685800" lvl="1" indent="-342900"/>
            <a:r>
              <a:rPr lang="en-MY" sz="2400" b="1" dirty="0"/>
              <a:t>SF (Sign Flag):-</a:t>
            </a:r>
          </a:p>
          <a:p>
            <a:pPr marL="342900" lvl="1" indent="0">
              <a:buNone/>
            </a:pPr>
            <a:r>
              <a:rPr lang="en-MY" sz="2400" dirty="0"/>
              <a:t>   it is set if the result is negative and it is reset if the result is positive. </a:t>
            </a:r>
          </a:p>
          <a:p>
            <a:pPr marL="342900" lvl="1" indent="0">
              <a:buNone/>
            </a:pPr>
            <a:r>
              <a:rPr lang="en-MY" sz="2400" dirty="0"/>
              <a:t>  the (MSB) (most significant bit) is copied into (SF), if I the result is negative , if zero it is positive.</a:t>
            </a:r>
          </a:p>
          <a:p>
            <a:pPr lvl="1"/>
            <a:r>
              <a:rPr lang="en-MY" sz="2400" b="1" dirty="0"/>
              <a:t>OF(Overflow Flag):-</a:t>
            </a:r>
          </a:p>
          <a:p>
            <a:pPr marL="0" indent="0" algn="just">
              <a:buNone/>
            </a:pPr>
            <a:r>
              <a:rPr lang="en-MY" sz="2400" dirty="0"/>
              <a:t>            is set, it indicates that the signed result is out of range, if the result if not out of range is reset.</a:t>
            </a:r>
          </a:p>
          <a:p>
            <a:pPr marL="342900" lvl="1" indent="0">
              <a:buNone/>
            </a:pPr>
            <a:endParaRPr lang="en-MY" sz="2400" dirty="0"/>
          </a:p>
        </p:txBody>
      </p:sp>
      <p:sp>
        <p:nvSpPr>
          <p:cNvPr id="4" name="Content Placeholder 3">
            <a:extLst>
              <a:ext uri="{FF2B5EF4-FFF2-40B4-BE49-F238E27FC236}">
                <a16:creationId xmlns:a16="http://schemas.microsoft.com/office/drawing/2014/main" id="{7631F79B-6740-221A-EE93-20C770830585}"/>
              </a:ext>
            </a:extLst>
          </p:cNvPr>
          <p:cNvSpPr>
            <a:spLocks noGrp="1"/>
          </p:cNvSpPr>
          <p:nvPr>
            <p:ph idx="10"/>
          </p:nvPr>
        </p:nvSpPr>
        <p:spPr/>
        <p:txBody>
          <a:bodyPr/>
          <a:lstStyle/>
          <a:p>
            <a:endParaRPr lang="en-MY"/>
          </a:p>
        </p:txBody>
      </p:sp>
    </p:spTree>
    <p:extLst>
      <p:ext uri="{BB962C8B-B14F-4D97-AF65-F5344CB8AC3E}">
        <p14:creationId xmlns:p14="http://schemas.microsoft.com/office/powerpoint/2010/main" val="2723739147"/>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17427</TotalTime>
  <Words>876</Words>
  <Application>Microsoft Office PowerPoint</Application>
  <PresentationFormat>Custom</PresentationFormat>
  <Paragraphs>89</Paragraphs>
  <Slides>13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Courier New</vt:lpstr>
      <vt:lpstr>Palatino Linotype</vt:lpstr>
      <vt:lpstr>Wingdings</vt:lpstr>
      <vt:lpstr>Office Theme</vt:lpstr>
      <vt:lpstr>PowerPoint Presentation</vt:lpstr>
      <vt:lpstr>The stack</vt:lpstr>
      <vt:lpstr>PUSH &amp; POP. Reg</vt:lpstr>
      <vt:lpstr>Example</vt:lpstr>
      <vt:lpstr>Example Cont.</vt:lpstr>
      <vt:lpstr>Example Cont.</vt:lpstr>
      <vt:lpstr>Example POP.</vt:lpstr>
      <vt:lpstr>Flag register</vt:lpstr>
      <vt:lpstr>Flag register Cont.</vt:lpstr>
      <vt:lpstr>Control Flags</vt:lpstr>
      <vt:lpstr>Ex.</vt:lpstr>
      <vt:lpstr>Solution:</vt:lpstr>
      <vt:lpstr>PowerPoint Presentation</vt:lpstr>
    </vt:vector>
  </TitlesOfParts>
  <Company>Sheridan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Vakanski Aleksandar</dc:creator>
  <cp:lastModifiedBy>Al Ali Ghazwan Abdulnabi Abood</cp:lastModifiedBy>
  <cp:revision>2915</cp:revision>
  <cp:lastPrinted>2016-01-16T17:38:40Z</cp:lastPrinted>
  <dcterms:created xsi:type="dcterms:W3CDTF">2014-06-16T13:46:25Z</dcterms:created>
  <dcterms:modified xsi:type="dcterms:W3CDTF">2023-01-03T12:23:55Z</dcterms:modified>
</cp:coreProperties>
</file>